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2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notesSlides/notesSlide3.xml" ContentType="application/vnd.openxmlformats-officedocument.presentationml.notesSlide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notesSlides/notesSlide4.xml" ContentType="application/vnd.openxmlformats-officedocument.presentationml.notesSlide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notesSlides/notesSlide5.xml" ContentType="application/vnd.openxmlformats-officedocument.presentationml.notesSlide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notesSlides/notesSlide6.xml" ContentType="application/vnd.openxmlformats-officedocument.presentationml.notesSlide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notesSlides/notesSlide7.xml" ContentType="application/vnd.openxmlformats-officedocument.presentationml.notesSlide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notesSlides/notesSlide8.xml" ContentType="application/vnd.openxmlformats-officedocument.presentationml.notesSlide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notesSlides/notesSlide9.xml" ContentType="application/vnd.openxmlformats-officedocument.presentationml.notesSlide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notesSlides/notesSlide10.xml" ContentType="application/vnd.openxmlformats-officedocument.presentationml.notesSlide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257" r:id="rId3"/>
    <p:sldId id="301" r:id="rId4"/>
    <p:sldId id="259" r:id="rId5"/>
    <p:sldId id="278" r:id="rId6"/>
    <p:sldId id="260" r:id="rId7"/>
    <p:sldId id="281" r:id="rId8"/>
    <p:sldId id="282" r:id="rId9"/>
    <p:sldId id="269" r:id="rId10"/>
    <p:sldId id="283" r:id="rId11"/>
    <p:sldId id="308" r:id="rId12"/>
    <p:sldId id="286" r:id="rId13"/>
    <p:sldId id="303" r:id="rId14"/>
    <p:sldId id="263" r:id="rId15"/>
    <p:sldId id="309" r:id="rId16"/>
  </p:sldIdLst>
  <p:sldSz cx="12192000" cy="6858000"/>
  <p:notesSz cx="6858000" cy="9144000"/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eiM022BMYFW0VcBE9BEx3w==" hashData="lb343EbmVFHX42VYHgWDwXFYVjkLLoOgrYtG7Y2EsWSVMRLth+SJ7oG4hj9Hb5cuo5WR4jh28wV+MhBNN1rlDg=="/>
  <p:extLst>
    <p:ext uri="{521415D9-36F7-43E2-AB2F-B90AF26B5E84}">
      <p14:sectionLst xmlns:p14="http://schemas.microsoft.com/office/powerpoint/2010/main">
        <p14:section name="PISectionnameHidden" id="{07948BAD-49F6-4C02-BB77-9B17EB0D6F9D}">
          <p14:sldIdLst>
            <p14:sldId id="256"/>
          </p14:sldIdLst>
        </p14:section>
        <p14:section name="Introduction" id="{9FCC4202-91FE-49C3-B0C5-A1238F15C09D}">
          <p14:sldIdLst>
            <p14:sldId id="257"/>
            <p14:sldId id="301"/>
            <p14:sldId id="259"/>
            <p14:sldId id="278"/>
          </p14:sldIdLst>
        </p14:section>
        <p14:section name="Formulation" id="{72FA3F4D-D6FC-4D14-A982-86DEDF0E9ED9}">
          <p14:sldIdLst>
            <p14:sldId id="260"/>
            <p14:sldId id="281"/>
            <p14:sldId id="282"/>
          </p14:sldIdLst>
        </p14:section>
        <p14:section name="Solution method" id="{B1BA4601-AF0E-413E-9DE0-ABC19BCC7E5F}">
          <p14:sldIdLst>
            <p14:sldId id="269"/>
            <p14:sldId id="283"/>
            <p14:sldId id="308"/>
            <p14:sldId id="286"/>
            <p14:sldId id="303"/>
          </p14:sldIdLst>
        </p14:section>
        <p14:section name="Summary" id="{F35392A0-FDBD-4BE1-ADF4-249245392F6F}">
          <p14:sldIdLst>
            <p14:sldId id="263"/>
            <p14:sldId id="309"/>
          </p14:sldIdLst>
        </p14:section>
      </p14:sectionLst>
    </p:ext>
    <p:ext uri="{EFAFB233-063F-42B5-8137-9DF3F51BA10A}">
      <p15:sldGuideLst xmlns:p15="http://schemas.microsoft.com/office/powerpoint/2012/main">
        <p15:guide id="2" orient="horz" pos="2160">
          <p15:clr>
            <a:srgbClr val="A4A3A4"/>
          </p15:clr>
        </p15:guide>
        <p15:guide id="3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程 晟" initials="程" lastIdx="1" clrIdx="0">
    <p:extLst>
      <p:ext uri="{19B8F6BF-5375-455C-9EA6-DF929625EA0E}">
        <p15:presenceInfo xmlns:p15="http://schemas.microsoft.com/office/powerpoint/2012/main" userId="ee28171554c860b4" providerId="Windows Live"/>
      </p:ext>
    </p:extLst>
  </p:cmAuthor>
  <p:cmAuthor id="2" name="Progress Indicator" initials="pi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6978"/>
    <a:srgbClr val="204051"/>
    <a:srgbClr val="84A9AC"/>
    <a:srgbClr val="E7DF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03" autoAdjust="0"/>
    <p:restoredTop sz="90282" autoAdjust="0"/>
  </p:normalViewPr>
  <p:slideViewPr>
    <p:cSldViewPr snapToGrid="0">
      <p:cViewPr varScale="1">
        <p:scale>
          <a:sx n="117" d="100"/>
          <a:sy n="117" d="100"/>
        </p:scale>
        <p:origin x="360" y="1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1368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0-04-23T19:20:59.303" idx="1">
    <p:pos x="0" y="0"/>
    <p:text>Progress Indicator: Ignore this slide</p:text>
    <p:extLst>
      <p:ext uri="{C676402C-5697-4E1C-873F-D02D1690AC5C}">
        <p15:threadingInfo xmlns:p15="http://schemas.microsoft.com/office/powerpoint/2012/main" timeZoneBias="30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7B0F941-0592-4BD2-A26D-111A55D126E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dirty="0"/>
              <a:t>ddd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D18E54-1194-4E9F-BC90-1274794F898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639EAA-BDD2-410B-BD4A-B19F85F2CCC0}" type="datetimeFigureOut">
              <a:rPr lang="en-US" smtClean="0"/>
              <a:t>06/16/20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D55601-9EA0-49A5-ABB8-C99B1ABD6EC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B85E86-4B39-4AF6-BC29-BD8753C2796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7EDD7-2166-4BD8-947F-70D8210B8D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464471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dirty="0"/>
              <a:t>ddd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522099-A8A4-4786-89E9-363BAED26981}" type="datetimeFigureOut">
              <a:rPr lang="en-US" smtClean="0"/>
              <a:t>06/16/20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E69AF9-9FA6-4CEA-B909-1FAF340495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2190613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\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ddd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E69AF9-9FA6-4CEA-B909-1FAF34049566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04331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slides (1-3) with details on Ongoing work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dirty="0"/>
              <a:t>ddd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E69AF9-9FA6-4CEA-B909-1FAF34049566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65695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dirty="0"/>
              <a:t>ddd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E69AF9-9FA6-4CEA-B909-1FAF34049566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7069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ddd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E69AF9-9FA6-4CEA-B909-1FAF34049566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429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</a:t>
            </a:r>
            <a:r>
              <a:rPr lang="en-US" sz="1200" dirty="0"/>
              <a:t>Demetriou et al., 2003]: LQ cost with discretized actuator location. The optimization is LQR with infinite horizon</a:t>
            </a:r>
          </a:p>
          <a:p>
            <a:r>
              <a:rPr lang="en-US" dirty="0"/>
              <a:t>[</a:t>
            </a:r>
            <a:r>
              <a:rPr lang="en-US" sz="1200" dirty="0"/>
              <a:t>Xue and El-Farra, 2018]: LQ cost with penalty on sensor-controller communication cost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E69AF9-9FA6-4CEA-B909-1FAF34049566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75984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Label y axis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E69AF9-9FA6-4CEA-B909-1FAF34049566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13937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ddd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E69AF9-9FA6-4CEA-B909-1FAF34049566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8752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Remove last comma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ddd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E69AF9-9FA6-4CEA-B909-1FAF34049566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16435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Remove commas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ddd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E69AF9-9FA6-4CEA-B909-1FAF34049566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18795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Label y axis of animation</a:t>
            </a:r>
          </a:p>
          <a:p>
            <a:r>
              <a:rPr lang="en-US" dirty="0"/>
              <a:t>2 slides: explain the comparison</a:t>
            </a:r>
          </a:p>
          <a:p>
            <a:r>
              <a:rPr lang="en-US" dirty="0"/>
              <a:t>animation on left and figures on right (second page)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E69AF9-9FA6-4CEA-B909-1FAF34049566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44782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Label y axis of animation</a:t>
            </a:r>
          </a:p>
          <a:p>
            <a:r>
              <a:rPr lang="en-US" dirty="0"/>
              <a:t>2 slides: explain the comparison</a:t>
            </a:r>
          </a:p>
          <a:p>
            <a:r>
              <a:rPr lang="en-US" dirty="0"/>
              <a:t>animation on left and figures on right (second page)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E69AF9-9FA6-4CEA-B909-1FAF34049566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92780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5A338-2F94-40B4-933E-DEFD9AEF53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6B3F04-5E72-4B8D-9A25-B1970AD41D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C7AA8B-45B9-44A5-90F2-D24ADFB93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31104-EF7A-4480-92D1-29A741A8E736}" type="datetime1">
              <a:rPr lang="en-US" smtClean="0"/>
              <a:t>06/16/20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112CD3-8C1C-43C7-A6C0-BCA7A577C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574192-2B6C-4B03-86F8-304E10BFC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ECE6C-4928-403C-811D-4D02CD9F50F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8651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A4503-A6EB-4A50-8806-B1169B85C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D8605F-B804-4CDD-A3B3-3145F7043B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88D405-2754-4C99-A753-253EA802E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A7989-C32E-4012-90A0-8B96FC0A5691}" type="datetime1">
              <a:rPr lang="en-US" smtClean="0"/>
              <a:t>06/16/20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5F885F-2035-40CF-B22F-B41474FC3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B822B5-2B57-4A5A-B7BA-5D7808DC0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ECE6C-4928-403C-811D-4D02CD9F50F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476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DCFB1C-1A16-4B86-8F77-2F5860F223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26F298-4843-4B8D-BC05-A1A4EB178F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41033D-8D23-44A4-AA9D-451D0DD24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99CE3-E5D8-4C49-9E0F-BD5012451DC1}" type="datetime1">
              <a:rPr lang="en-US" smtClean="0"/>
              <a:t>06/16/20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F0D5F7-304F-4BC2-A7FB-8CAC42255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7BD940-D8C8-4A4E-9BE8-CA4D9D9AA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ECE6C-4928-403C-811D-4D02CD9F50F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58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C7A0D-CDB8-4E48-97A4-30E2952D8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FF7B1-2F49-48E6-9BB7-36E9AE225E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D9FAC8-8CE4-4923-A3BD-23D76CFBE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A3D07-1063-44BA-9620-0B83C7EBFFBF}" type="datetime1">
              <a:rPr lang="en-US" smtClean="0"/>
              <a:t>06/16/20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9AA55D-6C58-4AFE-AC07-20F44A61F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F2C1BB-3806-4EA6-979D-079501BFC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ECE6C-4928-403C-811D-4D02CD9F50F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1294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AE524-6D32-4974-8739-6496CC284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3F09A3-9CA6-40F9-AF64-A30055A9B9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489BD4-4C8B-4579-9788-E17E1508D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323D1-89E5-468C-93D7-3DAF8359BFE2}" type="datetime1">
              <a:rPr lang="en-US" smtClean="0"/>
              <a:t>06/16/20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816E00-D779-4D9A-A1C1-326E14C2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F9BBD4-CDF1-4D30-8030-6CEDB7E02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ECE6C-4928-403C-811D-4D02CD9F50F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847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8BFB5-3CFF-420E-9CB6-7871DE520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B553FA-3B66-4D2E-9B92-BDC09D1D65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33F8E5-5A7C-4B02-830A-D77CB78320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D58A79-0A8B-4BC1-A76F-5C639B8BA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7773-5FE3-4DB1-B928-1663DC8C8A48}" type="datetime1">
              <a:rPr lang="en-US" smtClean="0"/>
              <a:t>06/16/20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6330E2-E81D-41FF-9C76-20F54784B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2B766F-B093-4C5F-B298-B714E4118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ECE6C-4928-403C-811D-4D02CD9F50F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7647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D32BB-51AF-42F1-8548-6AEB88F91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AF0554-E9AA-45DD-A214-1CAD95132A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176B28-2DEE-4913-872D-834FCEFA6C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EF7997-72BB-45AF-B622-4EBF72E630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DF8659-CFA6-4104-85E6-81AA0ACA85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F5CC2A-DEE5-490E-8757-7BBF5A46E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16DB9-A229-4EC5-8D48-6173E0BB8796}" type="datetime1">
              <a:rPr lang="en-US" smtClean="0"/>
              <a:t>06/16/20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0B98005-E1F5-4B3C-867A-44E5ABFEB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CC8E7C-90FD-4790-9A3E-823F7373A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ECE6C-4928-403C-811D-4D02CD9F50F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29623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13B38-ACA3-47AE-B6C3-460A93582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628CD2-5FBC-4680-9D0D-4E779E4D6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C8ACD-A156-48BB-AB49-63719823B641}" type="datetime1">
              <a:rPr lang="en-US" smtClean="0"/>
              <a:t>06/16/20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006B70-C35D-4297-8574-47256F463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BB56D0-223C-4C73-8A5E-C96DEB134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ECE6C-4928-403C-811D-4D02CD9F50F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876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2B3450-E830-4EEE-A818-70E94195B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2F2FE-9955-4674-9AC3-2AF0609BF191}" type="datetime1">
              <a:rPr lang="en-US" smtClean="0"/>
              <a:t>06/16/20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9B6B88-6413-4F54-B737-91E470D2A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0285C8-1FAA-4670-AFBF-D042833B6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ECE6C-4928-403C-811D-4D02CD9F50F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7496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096AA-9823-42B0-8808-19CC08FB5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107048-5586-44E9-956D-7B2BF5272F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EEAEB2-7E34-41BC-B1E8-0314545BD7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5A28AC-732E-401A-BF62-B5FE82FFF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A0DAA-69E1-4AFD-8E26-780083985C83}" type="datetime1">
              <a:rPr lang="en-US" smtClean="0"/>
              <a:t>06/16/20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98D119-C806-4EBD-B89F-B113A7FF7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73F825-6FB3-4889-AB02-A095F333C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ECE6C-4928-403C-811D-4D02CD9F50F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2065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25065-1B41-433E-987A-00C508B1C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ED6AFC-538A-4AE0-AD7A-36B76F2798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A097AA-C7BB-4D78-A6DA-FDEA6BB135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3DA8A2-C298-4162-BBF9-54835762B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EA81D-D480-481F-B209-8E72326E6D6D}" type="datetime1">
              <a:rPr lang="en-US" smtClean="0"/>
              <a:t>06/16/20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AFFAFB-05B5-437F-8A54-9C4DB0311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B53965-99BA-494F-9FE6-5E8B50FE2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ECE6C-4928-403C-811D-4D02CD9F50F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96068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2ED7A7-4CD2-4ACF-AE5D-6DA5FA2C7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3953C4-23F9-46F7-89E1-5EFCFF1B87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149ACF-74C9-4E2D-84D4-478B6E014D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D3671A-9E8B-4AF2-89C3-F548006BD0BB}" type="datetime1">
              <a:rPr lang="en-US" smtClean="0"/>
              <a:t>06/16/20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E2F473-C757-4C75-BBE5-A949750F2B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86975C-F679-4407-A89F-3A5A6C659A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DECE6C-4928-403C-811D-4D02CD9F50F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547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comments" Target="../comments/comment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tags" Target="../tags/tag169.xml"/><Relationship Id="rId18" Type="http://schemas.openxmlformats.org/officeDocument/2006/relationships/tags" Target="../tags/tag174.xml"/><Relationship Id="rId26" Type="http://schemas.openxmlformats.org/officeDocument/2006/relationships/slide" Target="slide6.xml"/><Relationship Id="rId39" Type="http://schemas.openxmlformats.org/officeDocument/2006/relationships/image" Target="../media/image31.png"/><Relationship Id="rId21" Type="http://schemas.openxmlformats.org/officeDocument/2006/relationships/notesSlide" Target="../notesSlides/notesSlide7.xml"/><Relationship Id="rId34" Type="http://schemas.openxmlformats.org/officeDocument/2006/relationships/slide" Target="slide14.xml"/><Relationship Id="rId7" Type="http://schemas.openxmlformats.org/officeDocument/2006/relationships/tags" Target="../tags/tag163.xml"/><Relationship Id="rId12" Type="http://schemas.openxmlformats.org/officeDocument/2006/relationships/tags" Target="../tags/tag168.xml"/><Relationship Id="rId17" Type="http://schemas.openxmlformats.org/officeDocument/2006/relationships/tags" Target="../tags/tag173.xml"/><Relationship Id="rId25" Type="http://schemas.openxmlformats.org/officeDocument/2006/relationships/slide" Target="slide5.xml"/><Relationship Id="rId33" Type="http://schemas.openxmlformats.org/officeDocument/2006/relationships/slide" Target="slide13.xml"/><Relationship Id="rId38" Type="http://schemas.openxmlformats.org/officeDocument/2006/relationships/image" Target="../media/image30.png"/><Relationship Id="rId2" Type="http://schemas.openxmlformats.org/officeDocument/2006/relationships/tags" Target="../tags/tag158.xml"/><Relationship Id="rId16" Type="http://schemas.openxmlformats.org/officeDocument/2006/relationships/tags" Target="../tags/tag172.xml"/><Relationship Id="rId20" Type="http://schemas.openxmlformats.org/officeDocument/2006/relationships/slideLayout" Target="../slideLayouts/slideLayout2.xml"/><Relationship Id="rId29" Type="http://schemas.openxmlformats.org/officeDocument/2006/relationships/slide" Target="slide9.xml"/><Relationship Id="rId1" Type="http://schemas.openxmlformats.org/officeDocument/2006/relationships/tags" Target="../tags/tag157.xml"/><Relationship Id="rId6" Type="http://schemas.openxmlformats.org/officeDocument/2006/relationships/tags" Target="../tags/tag162.xml"/><Relationship Id="rId11" Type="http://schemas.openxmlformats.org/officeDocument/2006/relationships/tags" Target="../tags/tag167.xml"/><Relationship Id="rId24" Type="http://schemas.openxmlformats.org/officeDocument/2006/relationships/slide" Target="slide4.xml"/><Relationship Id="rId32" Type="http://schemas.openxmlformats.org/officeDocument/2006/relationships/slide" Target="slide12.xml"/><Relationship Id="rId37" Type="http://schemas.openxmlformats.org/officeDocument/2006/relationships/image" Target="../media/image29.png"/><Relationship Id="rId5" Type="http://schemas.openxmlformats.org/officeDocument/2006/relationships/tags" Target="../tags/tag161.xml"/><Relationship Id="rId15" Type="http://schemas.openxmlformats.org/officeDocument/2006/relationships/tags" Target="../tags/tag171.xml"/><Relationship Id="rId23" Type="http://schemas.openxmlformats.org/officeDocument/2006/relationships/slide" Target="slide3.xml"/><Relationship Id="rId28" Type="http://schemas.openxmlformats.org/officeDocument/2006/relationships/slide" Target="slide8.xml"/><Relationship Id="rId36" Type="http://schemas.openxmlformats.org/officeDocument/2006/relationships/image" Target="../media/image28.png"/><Relationship Id="rId10" Type="http://schemas.openxmlformats.org/officeDocument/2006/relationships/tags" Target="../tags/tag166.xml"/><Relationship Id="rId19" Type="http://schemas.openxmlformats.org/officeDocument/2006/relationships/tags" Target="../tags/tag175.xml"/><Relationship Id="rId31" Type="http://schemas.openxmlformats.org/officeDocument/2006/relationships/slide" Target="slide11.xml"/><Relationship Id="rId4" Type="http://schemas.openxmlformats.org/officeDocument/2006/relationships/tags" Target="../tags/tag160.xml"/><Relationship Id="rId9" Type="http://schemas.openxmlformats.org/officeDocument/2006/relationships/tags" Target="../tags/tag165.xml"/><Relationship Id="rId14" Type="http://schemas.openxmlformats.org/officeDocument/2006/relationships/tags" Target="../tags/tag170.xml"/><Relationship Id="rId22" Type="http://schemas.openxmlformats.org/officeDocument/2006/relationships/slide" Target="slide2.xml"/><Relationship Id="rId27" Type="http://schemas.openxmlformats.org/officeDocument/2006/relationships/slide" Target="slide7.xml"/><Relationship Id="rId30" Type="http://schemas.openxmlformats.org/officeDocument/2006/relationships/slide" Target="slide10.xml"/><Relationship Id="rId35" Type="http://schemas.openxmlformats.org/officeDocument/2006/relationships/slide" Target="slide15.xml"/><Relationship Id="rId8" Type="http://schemas.openxmlformats.org/officeDocument/2006/relationships/tags" Target="../tags/tag164.xml"/><Relationship Id="rId3" Type="http://schemas.openxmlformats.org/officeDocument/2006/relationships/tags" Target="../tags/tag159.xml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tags" Target="../tags/tag188.xml"/><Relationship Id="rId18" Type="http://schemas.openxmlformats.org/officeDocument/2006/relationships/tags" Target="../tags/tag193.xml"/><Relationship Id="rId26" Type="http://schemas.openxmlformats.org/officeDocument/2006/relationships/slide" Target="slide6.xml"/><Relationship Id="rId3" Type="http://schemas.openxmlformats.org/officeDocument/2006/relationships/tags" Target="../tags/tag178.xml"/><Relationship Id="rId21" Type="http://schemas.openxmlformats.org/officeDocument/2006/relationships/image" Target="../media/image33.png"/><Relationship Id="rId34" Type="http://schemas.openxmlformats.org/officeDocument/2006/relationships/slide" Target="slide14.xml"/><Relationship Id="rId7" Type="http://schemas.openxmlformats.org/officeDocument/2006/relationships/tags" Target="../tags/tag182.xml"/><Relationship Id="rId12" Type="http://schemas.openxmlformats.org/officeDocument/2006/relationships/tags" Target="../tags/tag187.xml"/><Relationship Id="rId17" Type="http://schemas.openxmlformats.org/officeDocument/2006/relationships/tags" Target="../tags/tag192.xml"/><Relationship Id="rId25" Type="http://schemas.openxmlformats.org/officeDocument/2006/relationships/slide" Target="slide5.xml"/><Relationship Id="rId33" Type="http://schemas.openxmlformats.org/officeDocument/2006/relationships/slide" Target="slide13.xml"/><Relationship Id="rId2" Type="http://schemas.openxmlformats.org/officeDocument/2006/relationships/tags" Target="../tags/tag177.xml"/><Relationship Id="rId16" Type="http://schemas.openxmlformats.org/officeDocument/2006/relationships/tags" Target="../tags/tag191.xml"/><Relationship Id="rId20" Type="http://schemas.openxmlformats.org/officeDocument/2006/relationships/slideLayout" Target="../slideLayouts/slideLayout7.xml"/><Relationship Id="rId29" Type="http://schemas.openxmlformats.org/officeDocument/2006/relationships/slide" Target="slide9.xml"/><Relationship Id="rId1" Type="http://schemas.openxmlformats.org/officeDocument/2006/relationships/tags" Target="../tags/tag176.xml"/><Relationship Id="rId6" Type="http://schemas.openxmlformats.org/officeDocument/2006/relationships/tags" Target="../tags/tag181.xml"/><Relationship Id="rId11" Type="http://schemas.openxmlformats.org/officeDocument/2006/relationships/tags" Target="../tags/tag186.xml"/><Relationship Id="rId24" Type="http://schemas.openxmlformats.org/officeDocument/2006/relationships/slide" Target="slide4.xml"/><Relationship Id="rId32" Type="http://schemas.openxmlformats.org/officeDocument/2006/relationships/slide" Target="slide12.xml"/><Relationship Id="rId5" Type="http://schemas.openxmlformats.org/officeDocument/2006/relationships/tags" Target="../tags/tag180.xml"/><Relationship Id="rId15" Type="http://schemas.openxmlformats.org/officeDocument/2006/relationships/tags" Target="../tags/tag190.xml"/><Relationship Id="rId23" Type="http://schemas.openxmlformats.org/officeDocument/2006/relationships/slide" Target="slide3.xml"/><Relationship Id="rId28" Type="http://schemas.openxmlformats.org/officeDocument/2006/relationships/slide" Target="slide8.xml"/><Relationship Id="rId10" Type="http://schemas.openxmlformats.org/officeDocument/2006/relationships/tags" Target="../tags/tag185.xml"/><Relationship Id="rId19" Type="http://schemas.openxmlformats.org/officeDocument/2006/relationships/tags" Target="../tags/tag194.xml"/><Relationship Id="rId31" Type="http://schemas.openxmlformats.org/officeDocument/2006/relationships/slide" Target="slide11.xml"/><Relationship Id="rId4" Type="http://schemas.openxmlformats.org/officeDocument/2006/relationships/tags" Target="../tags/tag179.xml"/><Relationship Id="rId9" Type="http://schemas.openxmlformats.org/officeDocument/2006/relationships/tags" Target="../tags/tag184.xml"/><Relationship Id="rId14" Type="http://schemas.openxmlformats.org/officeDocument/2006/relationships/tags" Target="../tags/tag189.xml"/><Relationship Id="rId22" Type="http://schemas.openxmlformats.org/officeDocument/2006/relationships/slide" Target="slide2.xml"/><Relationship Id="rId27" Type="http://schemas.openxmlformats.org/officeDocument/2006/relationships/slide" Target="slide7.xml"/><Relationship Id="rId30" Type="http://schemas.openxmlformats.org/officeDocument/2006/relationships/slide" Target="slide10.xml"/><Relationship Id="rId35" Type="http://schemas.openxmlformats.org/officeDocument/2006/relationships/slide" Target="slide15.xml"/><Relationship Id="rId8" Type="http://schemas.openxmlformats.org/officeDocument/2006/relationships/tags" Target="../tags/tag183.xml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tags" Target="../tags/tag207.xml"/><Relationship Id="rId18" Type="http://schemas.openxmlformats.org/officeDocument/2006/relationships/tags" Target="../tags/tag212.xml"/><Relationship Id="rId26" Type="http://schemas.openxmlformats.org/officeDocument/2006/relationships/slide" Target="slide4.xml"/><Relationship Id="rId21" Type="http://schemas.openxmlformats.org/officeDocument/2006/relationships/notesSlide" Target="../notesSlides/notesSlide8.xml"/><Relationship Id="rId34" Type="http://schemas.openxmlformats.org/officeDocument/2006/relationships/slide" Target="slide12.xml"/><Relationship Id="rId7" Type="http://schemas.openxmlformats.org/officeDocument/2006/relationships/tags" Target="../tags/tag201.xml"/><Relationship Id="rId12" Type="http://schemas.openxmlformats.org/officeDocument/2006/relationships/tags" Target="../tags/tag206.xml"/><Relationship Id="rId17" Type="http://schemas.openxmlformats.org/officeDocument/2006/relationships/tags" Target="../tags/tag211.xml"/><Relationship Id="rId25" Type="http://schemas.openxmlformats.org/officeDocument/2006/relationships/slide" Target="slide3.xml"/><Relationship Id="rId33" Type="http://schemas.openxmlformats.org/officeDocument/2006/relationships/slide" Target="slide11.xml"/><Relationship Id="rId2" Type="http://schemas.openxmlformats.org/officeDocument/2006/relationships/tags" Target="../tags/tag196.xml"/><Relationship Id="rId16" Type="http://schemas.openxmlformats.org/officeDocument/2006/relationships/tags" Target="../tags/tag210.xml"/><Relationship Id="rId20" Type="http://schemas.openxmlformats.org/officeDocument/2006/relationships/slideLayout" Target="../slideLayouts/slideLayout2.xml"/><Relationship Id="rId29" Type="http://schemas.openxmlformats.org/officeDocument/2006/relationships/slide" Target="slide7.xml"/><Relationship Id="rId1" Type="http://schemas.openxmlformats.org/officeDocument/2006/relationships/tags" Target="../tags/tag195.xml"/><Relationship Id="rId6" Type="http://schemas.openxmlformats.org/officeDocument/2006/relationships/tags" Target="../tags/tag200.xml"/><Relationship Id="rId11" Type="http://schemas.openxmlformats.org/officeDocument/2006/relationships/tags" Target="../tags/tag205.xml"/><Relationship Id="rId24" Type="http://schemas.openxmlformats.org/officeDocument/2006/relationships/slide" Target="slide2.xml"/><Relationship Id="rId32" Type="http://schemas.openxmlformats.org/officeDocument/2006/relationships/slide" Target="slide10.xml"/><Relationship Id="rId37" Type="http://schemas.openxmlformats.org/officeDocument/2006/relationships/slide" Target="slide15.xml"/><Relationship Id="rId5" Type="http://schemas.openxmlformats.org/officeDocument/2006/relationships/tags" Target="../tags/tag199.xml"/><Relationship Id="rId15" Type="http://schemas.openxmlformats.org/officeDocument/2006/relationships/tags" Target="../tags/tag209.xml"/><Relationship Id="rId23" Type="http://schemas.openxmlformats.org/officeDocument/2006/relationships/image" Target="../media/image35.png"/><Relationship Id="rId28" Type="http://schemas.openxmlformats.org/officeDocument/2006/relationships/slide" Target="slide6.xml"/><Relationship Id="rId36" Type="http://schemas.openxmlformats.org/officeDocument/2006/relationships/slide" Target="slide14.xml"/><Relationship Id="rId10" Type="http://schemas.openxmlformats.org/officeDocument/2006/relationships/tags" Target="../tags/tag204.xml"/><Relationship Id="rId19" Type="http://schemas.openxmlformats.org/officeDocument/2006/relationships/tags" Target="../tags/tag213.xml"/><Relationship Id="rId31" Type="http://schemas.openxmlformats.org/officeDocument/2006/relationships/slide" Target="slide9.xml"/><Relationship Id="rId4" Type="http://schemas.openxmlformats.org/officeDocument/2006/relationships/tags" Target="../tags/tag198.xml"/><Relationship Id="rId9" Type="http://schemas.openxmlformats.org/officeDocument/2006/relationships/tags" Target="../tags/tag203.xml"/><Relationship Id="rId14" Type="http://schemas.openxmlformats.org/officeDocument/2006/relationships/tags" Target="../tags/tag208.xml"/><Relationship Id="rId22" Type="http://schemas.openxmlformats.org/officeDocument/2006/relationships/image" Target="../media/image34.png"/><Relationship Id="rId27" Type="http://schemas.openxmlformats.org/officeDocument/2006/relationships/slide" Target="slide5.xml"/><Relationship Id="rId30" Type="http://schemas.openxmlformats.org/officeDocument/2006/relationships/slide" Target="slide8.xml"/><Relationship Id="rId35" Type="http://schemas.openxmlformats.org/officeDocument/2006/relationships/slide" Target="slide13.xml"/><Relationship Id="rId8" Type="http://schemas.openxmlformats.org/officeDocument/2006/relationships/tags" Target="../tags/tag202.xml"/><Relationship Id="rId3" Type="http://schemas.openxmlformats.org/officeDocument/2006/relationships/tags" Target="../tags/tag197.xml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tags" Target="../tags/tag226.xml"/><Relationship Id="rId18" Type="http://schemas.openxmlformats.org/officeDocument/2006/relationships/tags" Target="../tags/tag231.xml"/><Relationship Id="rId26" Type="http://schemas.openxmlformats.org/officeDocument/2006/relationships/slide" Target="slide2.xml"/><Relationship Id="rId39" Type="http://schemas.openxmlformats.org/officeDocument/2006/relationships/slide" Target="slide15.xml"/><Relationship Id="rId21" Type="http://schemas.openxmlformats.org/officeDocument/2006/relationships/notesSlide" Target="../notesSlides/notesSlide9.xml"/><Relationship Id="rId34" Type="http://schemas.openxmlformats.org/officeDocument/2006/relationships/slide" Target="slide10.xml"/><Relationship Id="rId7" Type="http://schemas.openxmlformats.org/officeDocument/2006/relationships/tags" Target="../tags/tag220.xml"/><Relationship Id="rId12" Type="http://schemas.openxmlformats.org/officeDocument/2006/relationships/tags" Target="../tags/tag225.xml"/><Relationship Id="rId17" Type="http://schemas.openxmlformats.org/officeDocument/2006/relationships/tags" Target="../tags/tag230.xml"/><Relationship Id="rId25" Type="http://schemas.openxmlformats.org/officeDocument/2006/relationships/image" Target="../media/image39.png"/><Relationship Id="rId33" Type="http://schemas.openxmlformats.org/officeDocument/2006/relationships/slide" Target="slide9.xml"/><Relationship Id="rId38" Type="http://schemas.openxmlformats.org/officeDocument/2006/relationships/slide" Target="slide14.xml"/><Relationship Id="rId2" Type="http://schemas.openxmlformats.org/officeDocument/2006/relationships/tags" Target="../tags/tag215.xml"/><Relationship Id="rId16" Type="http://schemas.openxmlformats.org/officeDocument/2006/relationships/tags" Target="../tags/tag229.xml"/><Relationship Id="rId20" Type="http://schemas.openxmlformats.org/officeDocument/2006/relationships/slideLayout" Target="../slideLayouts/slideLayout2.xml"/><Relationship Id="rId29" Type="http://schemas.openxmlformats.org/officeDocument/2006/relationships/slide" Target="slide5.xml"/><Relationship Id="rId1" Type="http://schemas.openxmlformats.org/officeDocument/2006/relationships/tags" Target="../tags/tag214.xml"/><Relationship Id="rId6" Type="http://schemas.openxmlformats.org/officeDocument/2006/relationships/tags" Target="../tags/tag219.xml"/><Relationship Id="rId11" Type="http://schemas.openxmlformats.org/officeDocument/2006/relationships/tags" Target="../tags/tag224.xml"/><Relationship Id="rId24" Type="http://schemas.openxmlformats.org/officeDocument/2006/relationships/image" Target="../media/image38.png"/><Relationship Id="rId32" Type="http://schemas.openxmlformats.org/officeDocument/2006/relationships/slide" Target="slide8.xml"/><Relationship Id="rId37" Type="http://schemas.openxmlformats.org/officeDocument/2006/relationships/slide" Target="slide13.xml"/><Relationship Id="rId5" Type="http://schemas.openxmlformats.org/officeDocument/2006/relationships/tags" Target="../tags/tag218.xml"/><Relationship Id="rId15" Type="http://schemas.openxmlformats.org/officeDocument/2006/relationships/tags" Target="../tags/tag228.xml"/><Relationship Id="rId23" Type="http://schemas.openxmlformats.org/officeDocument/2006/relationships/image" Target="../media/image37.gif"/><Relationship Id="rId28" Type="http://schemas.openxmlformats.org/officeDocument/2006/relationships/slide" Target="slide4.xml"/><Relationship Id="rId36" Type="http://schemas.openxmlformats.org/officeDocument/2006/relationships/slide" Target="slide12.xml"/><Relationship Id="rId10" Type="http://schemas.openxmlformats.org/officeDocument/2006/relationships/tags" Target="../tags/tag223.xml"/><Relationship Id="rId19" Type="http://schemas.openxmlformats.org/officeDocument/2006/relationships/tags" Target="../tags/tag232.xml"/><Relationship Id="rId31" Type="http://schemas.openxmlformats.org/officeDocument/2006/relationships/slide" Target="slide7.xml"/><Relationship Id="rId4" Type="http://schemas.openxmlformats.org/officeDocument/2006/relationships/tags" Target="../tags/tag217.xml"/><Relationship Id="rId9" Type="http://schemas.openxmlformats.org/officeDocument/2006/relationships/tags" Target="../tags/tag222.xml"/><Relationship Id="rId14" Type="http://schemas.openxmlformats.org/officeDocument/2006/relationships/tags" Target="../tags/tag227.xml"/><Relationship Id="rId22" Type="http://schemas.openxmlformats.org/officeDocument/2006/relationships/image" Target="../media/image36.gif"/><Relationship Id="rId27" Type="http://schemas.openxmlformats.org/officeDocument/2006/relationships/slide" Target="slide3.xml"/><Relationship Id="rId30" Type="http://schemas.openxmlformats.org/officeDocument/2006/relationships/slide" Target="slide6.xml"/><Relationship Id="rId35" Type="http://schemas.openxmlformats.org/officeDocument/2006/relationships/slide" Target="slide11.xml"/><Relationship Id="rId8" Type="http://schemas.openxmlformats.org/officeDocument/2006/relationships/tags" Target="../tags/tag221.xml"/><Relationship Id="rId3" Type="http://schemas.openxmlformats.org/officeDocument/2006/relationships/tags" Target="../tags/tag216.xml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tags" Target="../tags/tag245.xml"/><Relationship Id="rId18" Type="http://schemas.openxmlformats.org/officeDocument/2006/relationships/tags" Target="../tags/tag250.xml"/><Relationship Id="rId26" Type="http://schemas.openxmlformats.org/officeDocument/2006/relationships/slide" Target="slide4.xml"/><Relationship Id="rId21" Type="http://schemas.openxmlformats.org/officeDocument/2006/relationships/slideLayout" Target="../slideLayouts/slideLayout2.xml"/><Relationship Id="rId34" Type="http://schemas.openxmlformats.org/officeDocument/2006/relationships/slide" Target="slide12.xml"/><Relationship Id="rId7" Type="http://schemas.openxmlformats.org/officeDocument/2006/relationships/tags" Target="../tags/tag239.xml"/><Relationship Id="rId12" Type="http://schemas.openxmlformats.org/officeDocument/2006/relationships/tags" Target="../tags/tag244.xml"/><Relationship Id="rId17" Type="http://schemas.openxmlformats.org/officeDocument/2006/relationships/tags" Target="../tags/tag249.xml"/><Relationship Id="rId25" Type="http://schemas.openxmlformats.org/officeDocument/2006/relationships/slide" Target="slide3.xml"/><Relationship Id="rId33" Type="http://schemas.openxmlformats.org/officeDocument/2006/relationships/slide" Target="slide11.xml"/><Relationship Id="rId2" Type="http://schemas.openxmlformats.org/officeDocument/2006/relationships/tags" Target="../tags/tag234.xml"/><Relationship Id="rId16" Type="http://schemas.openxmlformats.org/officeDocument/2006/relationships/tags" Target="../tags/tag248.xml"/><Relationship Id="rId20" Type="http://schemas.openxmlformats.org/officeDocument/2006/relationships/tags" Target="../tags/tag252.xml"/><Relationship Id="rId29" Type="http://schemas.openxmlformats.org/officeDocument/2006/relationships/slide" Target="slide7.xml"/><Relationship Id="rId1" Type="http://schemas.openxmlformats.org/officeDocument/2006/relationships/tags" Target="../tags/tag233.xml"/><Relationship Id="rId6" Type="http://schemas.openxmlformats.org/officeDocument/2006/relationships/tags" Target="../tags/tag238.xml"/><Relationship Id="rId11" Type="http://schemas.openxmlformats.org/officeDocument/2006/relationships/tags" Target="../tags/tag243.xml"/><Relationship Id="rId24" Type="http://schemas.openxmlformats.org/officeDocument/2006/relationships/slide" Target="slide2.xml"/><Relationship Id="rId32" Type="http://schemas.openxmlformats.org/officeDocument/2006/relationships/slide" Target="slide10.xml"/><Relationship Id="rId37" Type="http://schemas.openxmlformats.org/officeDocument/2006/relationships/slide" Target="slide15.xml"/><Relationship Id="rId5" Type="http://schemas.openxmlformats.org/officeDocument/2006/relationships/tags" Target="../tags/tag237.xml"/><Relationship Id="rId15" Type="http://schemas.openxmlformats.org/officeDocument/2006/relationships/tags" Target="../tags/tag247.xml"/><Relationship Id="rId23" Type="http://schemas.openxmlformats.org/officeDocument/2006/relationships/image" Target="../media/image40.gif"/><Relationship Id="rId28" Type="http://schemas.openxmlformats.org/officeDocument/2006/relationships/slide" Target="slide6.xml"/><Relationship Id="rId36" Type="http://schemas.openxmlformats.org/officeDocument/2006/relationships/slide" Target="slide14.xml"/><Relationship Id="rId10" Type="http://schemas.openxmlformats.org/officeDocument/2006/relationships/tags" Target="../tags/tag242.xml"/><Relationship Id="rId19" Type="http://schemas.openxmlformats.org/officeDocument/2006/relationships/tags" Target="../tags/tag251.xml"/><Relationship Id="rId31" Type="http://schemas.openxmlformats.org/officeDocument/2006/relationships/slide" Target="slide9.xml"/><Relationship Id="rId4" Type="http://schemas.openxmlformats.org/officeDocument/2006/relationships/tags" Target="../tags/tag236.xml"/><Relationship Id="rId9" Type="http://schemas.openxmlformats.org/officeDocument/2006/relationships/tags" Target="../tags/tag241.xml"/><Relationship Id="rId14" Type="http://schemas.openxmlformats.org/officeDocument/2006/relationships/tags" Target="../tags/tag246.xml"/><Relationship Id="rId22" Type="http://schemas.openxmlformats.org/officeDocument/2006/relationships/notesSlide" Target="../notesSlides/notesSlide10.xml"/><Relationship Id="rId27" Type="http://schemas.openxmlformats.org/officeDocument/2006/relationships/slide" Target="slide5.xml"/><Relationship Id="rId30" Type="http://schemas.openxmlformats.org/officeDocument/2006/relationships/slide" Target="slide8.xml"/><Relationship Id="rId35" Type="http://schemas.openxmlformats.org/officeDocument/2006/relationships/slide" Target="slide13.xml"/><Relationship Id="rId8" Type="http://schemas.openxmlformats.org/officeDocument/2006/relationships/tags" Target="../tags/tag240.xml"/><Relationship Id="rId3" Type="http://schemas.openxmlformats.org/officeDocument/2006/relationships/tags" Target="../tags/tag235.xml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tags" Target="../tags/tag265.xml"/><Relationship Id="rId18" Type="http://schemas.openxmlformats.org/officeDocument/2006/relationships/tags" Target="../tags/tag270.xml"/><Relationship Id="rId26" Type="http://schemas.openxmlformats.org/officeDocument/2006/relationships/slide" Target="slide3.xml"/><Relationship Id="rId21" Type="http://schemas.openxmlformats.org/officeDocument/2006/relationships/notesSlide" Target="../notesSlides/notesSlide11.xml"/><Relationship Id="rId34" Type="http://schemas.openxmlformats.org/officeDocument/2006/relationships/slide" Target="slide11.xml"/><Relationship Id="rId7" Type="http://schemas.openxmlformats.org/officeDocument/2006/relationships/tags" Target="../tags/tag259.xml"/><Relationship Id="rId12" Type="http://schemas.openxmlformats.org/officeDocument/2006/relationships/tags" Target="../tags/tag264.xml"/><Relationship Id="rId17" Type="http://schemas.openxmlformats.org/officeDocument/2006/relationships/tags" Target="../tags/tag269.xml"/><Relationship Id="rId25" Type="http://schemas.openxmlformats.org/officeDocument/2006/relationships/slide" Target="slide2.xml"/><Relationship Id="rId33" Type="http://schemas.openxmlformats.org/officeDocument/2006/relationships/slide" Target="slide10.xml"/><Relationship Id="rId38" Type="http://schemas.openxmlformats.org/officeDocument/2006/relationships/slide" Target="slide15.xml"/><Relationship Id="rId2" Type="http://schemas.openxmlformats.org/officeDocument/2006/relationships/tags" Target="../tags/tag254.xml"/><Relationship Id="rId16" Type="http://schemas.openxmlformats.org/officeDocument/2006/relationships/tags" Target="../tags/tag268.xml"/><Relationship Id="rId20" Type="http://schemas.openxmlformats.org/officeDocument/2006/relationships/slideLayout" Target="../slideLayouts/slideLayout2.xml"/><Relationship Id="rId29" Type="http://schemas.openxmlformats.org/officeDocument/2006/relationships/slide" Target="slide6.xml"/><Relationship Id="rId1" Type="http://schemas.openxmlformats.org/officeDocument/2006/relationships/tags" Target="../tags/tag253.xml"/><Relationship Id="rId6" Type="http://schemas.openxmlformats.org/officeDocument/2006/relationships/tags" Target="../tags/tag258.xml"/><Relationship Id="rId11" Type="http://schemas.openxmlformats.org/officeDocument/2006/relationships/tags" Target="../tags/tag263.xml"/><Relationship Id="rId24" Type="http://schemas.openxmlformats.org/officeDocument/2006/relationships/image" Target="../media/image3.jpeg"/><Relationship Id="rId32" Type="http://schemas.openxmlformats.org/officeDocument/2006/relationships/slide" Target="slide9.xml"/><Relationship Id="rId37" Type="http://schemas.openxmlformats.org/officeDocument/2006/relationships/slide" Target="slide14.xml"/><Relationship Id="rId5" Type="http://schemas.openxmlformats.org/officeDocument/2006/relationships/tags" Target="../tags/tag257.xml"/><Relationship Id="rId15" Type="http://schemas.openxmlformats.org/officeDocument/2006/relationships/tags" Target="../tags/tag267.xml"/><Relationship Id="rId23" Type="http://schemas.openxmlformats.org/officeDocument/2006/relationships/image" Target="../media/image2.png"/><Relationship Id="rId28" Type="http://schemas.openxmlformats.org/officeDocument/2006/relationships/slide" Target="slide5.xml"/><Relationship Id="rId36" Type="http://schemas.openxmlformats.org/officeDocument/2006/relationships/slide" Target="slide13.xml"/><Relationship Id="rId10" Type="http://schemas.openxmlformats.org/officeDocument/2006/relationships/tags" Target="../tags/tag262.xml"/><Relationship Id="rId19" Type="http://schemas.openxmlformats.org/officeDocument/2006/relationships/tags" Target="../tags/tag271.xml"/><Relationship Id="rId31" Type="http://schemas.openxmlformats.org/officeDocument/2006/relationships/slide" Target="slide8.xml"/><Relationship Id="rId4" Type="http://schemas.openxmlformats.org/officeDocument/2006/relationships/tags" Target="../tags/tag256.xml"/><Relationship Id="rId9" Type="http://schemas.openxmlformats.org/officeDocument/2006/relationships/tags" Target="../tags/tag261.xml"/><Relationship Id="rId14" Type="http://schemas.openxmlformats.org/officeDocument/2006/relationships/tags" Target="../tags/tag266.xml"/><Relationship Id="rId22" Type="http://schemas.openxmlformats.org/officeDocument/2006/relationships/image" Target="../media/image1.png"/><Relationship Id="rId27" Type="http://schemas.openxmlformats.org/officeDocument/2006/relationships/slide" Target="slide4.xml"/><Relationship Id="rId30" Type="http://schemas.openxmlformats.org/officeDocument/2006/relationships/slide" Target="slide7.xml"/><Relationship Id="rId35" Type="http://schemas.openxmlformats.org/officeDocument/2006/relationships/slide" Target="slide12.xml"/><Relationship Id="rId8" Type="http://schemas.openxmlformats.org/officeDocument/2006/relationships/tags" Target="../tags/tag260.xml"/><Relationship Id="rId3" Type="http://schemas.openxmlformats.org/officeDocument/2006/relationships/tags" Target="../tags/tag255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tags" Target="../tags/tag15.xml"/><Relationship Id="rId18" Type="http://schemas.openxmlformats.org/officeDocument/2006/relationships/tags" Target="../tags/tag20.xml"/><Relationship Id="rId26" Type="http://schemas.openxmlformats.org/officeDocument/2006/relationships/slide" Target="slide2.xml"/><Relationship Id="rId39" Type="http://schemas.openxmlformats.org/officeDocument/2006/relationships/slide" Target="slide15.xml"/><Relationship Id="rId21" Type="http://schemas.openxmlformats.org/officeDocument/2006/relationships/slideLayout" Target="../slideLayouts/slideLayout2.xml"/><Relationship Id="rId34" Type="http://schemas.openxmlformats.org/officeDocument/2006/relationships/slide" Target="slide10.xml"/><Relationship Id="rId7" Type="http://schemas.openxmlformats.org/officeDocument/2006/relationships/tags" Target="../tags/tag9.xml"/><Relationship Id="rId12" Type="http://schemas.openxmlformats.org/officeDocument/2006/relationships/tags" Target="../tags/tag14.xml"/><Relationship Id="rId17" Type="http://schemas.openxmlformats.org/officeDocument/2006/relationships/tags" Target="../tags/tag19.xml"/><Relationship Id="rId25" Type="http://schemas.openxmlformats.org/officeDocument/2006/relationships/image" Target="../media/image6.jpg"/><Relationship Id="rId33" Type="http://schemas.openxmlformats.org/officeDocument/2006/relationships/slide" Target="slide9.xml"/><Relationship Id="rId38" Type="http://schemas.openxmlformats.org/officeDocument/2006/relationships/slide" Target="slide14.xml"/><Relationship Id="rId2" Type="http://schemas.openxmlformats.org/officeDocument/2006/relationships/tags" Target="../tags/tag4.xml"/><Relationship Id="rId16" Type="http://schemas.openxmlformats.org/officeDocument/2006/relationships/tags" Target="../tags/tag18.xml"/><Relationship Id="rId20" Type="http://schemas.openxmlformats.org/officeDocument/2006/relationships/tags" Target="../tags/tag22.xml"/><Relationship Id="rId29" Type="http://schemas.openxmlformats.org/officeDocument/2006/relationships/slide" Target="slide5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tags" Target="../tags/tag13.xml"/><Relationship Id="rId24" Type="http://schemas.openxmlformats.org/officeDocument/2006/relationships/image" Target="../media/image5.png"/><Relationship Id="rId32" Type="http://schemas.openxmlformats.org/officeDocument/2006/relationships/slide" Target="slide8.xml"/><Relationship Id="rId37" Type="http://schemas.openxmlformats.org/officeDocument/2006/relationships/slide" Target="slide13.xml"/><Relationship Id="rId40" Type="http://schemas.openxmlformats.org/officeDocument/2006/relationships/image" Target="../media/image7.jpeg"/><Relationship Id="rId5" Type="http://schemas.openxmlformats.org/officeDocument/2006/relationships/tags" Target="../tags/tag7.xml"/><Relationship Id="rId15" Type="http://schemas.openxmlformats.org/officeDocument/2006/relationships/tags" Target="../tags/tag17.xml"/><Relationship Id="rId23" Type="http://schemas.openxmlformats.org/officeDocument/2006/relationships/image" Target="../media/image4.jpeg"/><Relationship Id="rId28" Type="http://schemas.openxmlformats.org/officeDocument/2006/relationships/slide" Target="slide4.xml"/><Relationship Id="rId36" Type="http://schemas.openxmlformats.org/officeDocument/2006/relationships/slide" Target="slide12.xml"/><Relationship Id="rId10" Type="http://schemas.openxmlformats.org/officeDocument/2006/relationships/tags" Target="../tags/tag12.xml"/><Relationship Id="rId19" Type="http://schemas.openxmlformats.org/officeDocument/2006/relationships/tags" Target="../tags/tag21.xml"/><Relationship Id="rId31" Type="http://schemas.openxmlformats.org/officeDocument/2006/relationships/slide" Target="slide7.xml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4" Type="http://schemas.openxmlformats.org/officeDocument/2006/relationships/tags" Target="../tags/tag16.xml"/><Relationship Id="rId22" Type="http://schemas.openxmlformats.org/officeDocument/2006/relationships/notesSlide" Target="../notesSlides/notesSlide2.xml"/><Relationship Id="rId27" Type="http://schemas.openxmlformats.org/officeDocument/2006/relationships/slide" Target="slide3.xml"/><Relationship Id="rId30" Type="http://schemas.openxmlformats.org/officeDocument/2006/relationships/slide" Target="slide6.xml"/><Relationship Id="rId35" Type="http://schemas.openxmlformats.org/officeDocument/2006/relationships/slide" Target="slide11.xml"/><Relationship Id="rId8" Type="http://schemas.openxmlformats.org/officeDocument/2006/relationships/tags" Target="../tags/tag10.xml"/><Relationship Id="rId3" Type="http://schemas.openxmlformats.org/officeDocument/2006/relationships/tags" Target="../tags/tag5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tags" Target="../tags/tag35.xml"/><Relationship Id="rId18" Type="http://schemas.openxmlformats.org/officeDocument/2006/relationships/tags" Target="../tags/tag40.xml"/><Relationship Id="rId26" Type="http://schemas.openxmlformats.org/officeDocument/2006/relationships/slide" Target="slide6.xml"/><Relationship Id="rId3" Type="http://schemas.openxmlformats.org/officeDocument/2006/relationships/tags" Target="../tags/tag25.xml"/><Relationship Id="rId21" Type="http://schemas.openxmlformats.org/officeDocument/2006/relationships/notesSlide" Target="../notesSlides/notesSlide3.xml"/><Relationship Id="rId34" Type="http://schemas.openxmlformats.org/officeDocument/2006/relationships/slide" Target="slide14.xml"/><Relationship Id="rId7" Type="http://schemas.openxmlformats.org/officeDocument/2006/relationships/tags" Target="../tags/tag29.xml"/><Relationship Id="rId12" Type="http://schemas.openxmlformats.org/officeDocument/2006/relationships/tags" Target="../tags/tag34.xml"/><Relationship Id="rId17" Type="http://schemas.openxmlformats.org/officeDocument/2006/relationships/tags" Target="../tags/tag39.xml"/><Relationship Id="rId25" Type="http://schemas.openxmlformats.org/officeDocument/2006/relationships/slide" Target="slide5.xml"/><Relationship Id="rId33" Type="http://schemas.openxmlformats.org/officeDocument/2006/relationships/slide" Target="slide13.xml"/><Relationship Id="rId2" Type="http://schemas.openxmlformats.org/officeDocument/2006/relationships/tags" Target="../tags/tag24.xml"/><Relationship Id="rId16" Type="http://schemas.openxmlformats.org/officeDocument/2006/relationships/tags" Target="../tags/tag38.xml"/><Relationship Id="rId20" Type="http://schemas.openxmlformats.org/officeDocument/2006/relationships/slideLayout" Target="../slideLayouts/slideLayout2.xml"/><Relationship Id="rId29" Type="http://schemas.openxmlformats.org/officeDocument/2006/relationships/slide" Target="slide9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11" Type="http://schemas.openxmlformats.org/officeDocument/2006/relationships/tags" Target="../tags/tag33.xml"/><Relationship Id="rId24" Type="http://schemas.openxmlformats.org/officeDocument/2006/relationships/slide" Target="slide4.xml"/><Relationship Id="rId32" Type="http://schemas.openxmlformats.org/officeDocument/2006/relationships/slide" Target="slide12.xml"/><Relationship Id="rId5" Type="http://schemas.openxmlformats.org/officeDocument/2006/relationships/tags" Target="../tags/tag27.xml"/><Relationship Id="rId15" Type="http://schemas.openxmlformats.org/officeDocument/2006/relationships/tags" Target="../tags/tag37.xml"/><Relationship Id="rId23" Type="http://schemas.openxmlformats.org/officeDocument/2006/relationships/slide" Target="slide3.xml"/><Relationship Id="rId28" Type="http://schemas.openxmlformats.org/officeDocument/2006/relationships/slide" Target="slide8.xml"/><Relationship Id="rId10" Type="http://schemas.openxmlformats.org/officeDocument/2006/relationships/tags" Target="../tags/tag32.xml"/><Relationship Id="rId19" Type="http://schemas.openxmlformats.org/officeDocument/2006/relationships/tags" Target="../tags/tag41.xml"/><Relationship Id="rId31" Type="http://schemas.openxmlformats.org/officeDocument/2006/relationships/slide" Target="slide11.xml"/><Relationship Id="rId4" Type="http://schemas.openxmlformats.org/officeDocument/2006/relationships/tags" Target="../tags/tag26.xml"/><Relationship Id="rId9" Type="http://schemas.openxmlformats.org/officeDocument/2006/relationships/tags" Target="../tags/tag31.xml"/><Relationship Id="rId14" Type="http://schemas.openxmlformats.org/officeDocument/2006/relationships/tags" Target="../tags/tag36.xml"/><Relationship Id="rId22" Type="http://schemas.openxmlformats.org/officeDocument/2006/relationships/slide" Target="slide2.xml"/><Relationship Id="rId27" Type="http://schemas.openxmlformats.org/officeDocument/2006/relationships/slide" Target="slide7.xml"/><Relationship Id="rId30" Type="http://schemas.openxmlformats.org/officeDocument/2006/relationships/slide" Target="slide10.xml"/><Relationship Id="rId35" Type="http://schemas.openxmlformats.org/officeDocument/2006/relationships/slide" Target="slide15.xml"/><Relationship Id="rId8" Type="http://schemas.openxmlformats.org/officeDocument/2006/relationships/tags" Target="../tags/tag30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tags" Target="../tags/tag54.xml"/><Relationship Id="rId18" Type="http://schemas.openxmlformats.org/officeDocument/2006/relationships/tags" Target="../tags/tag59.xml"/><Relationship Id="rId26" Type="http://schemas.openxmlformats.org/officeDocument/2006/relationships/slide" Target="slide3.xml"/><Relationship Id="rId39" Type="http://schemas.openxmlformats.org/officeDocument/2006/relationships/image" Target="../media/image11.png"/><Relationship Id="rId21" Type="http://schemas.openxmlformats.org/officeDocument/2006/relationships/notesSlide" Target="../notesSlides/notesSlide4.xml"/><Relationship Id="rId34" Type="http://schemas.openxmlformats.org/officeDocument/2006/relationships/slide" Target="slide11.xml"/><Relationship Id="rId7" Type="http://schemas.openxmlformats.org/officeDocument/2006/relationships/tags" Target="../tags/tag48.xml"/><Relationship Id="rId12" Type="http://schemas.openxmlformats.org/officeDocument/2006/relationships/tags" Target="../tags/tag53.xml"/><Relationship Id="rId17" Type="http://schemas.openxmlformats.org/officeDocument/2006/relationships/tags" Target="../tags/tag58.xml"/><Relationship Id="rId25" Type="http://schemas.openxmlformats.org/officeDocument/2006/relationships/slide" Target="slide2.xml"/><Relationship Id="rId33" Type="http://schemas.openxmlformats.org/officeDocument/2006/relationships/slide" Target="slide10.xml"/><Relationship Id="rId38" Type="http://schemas.openxmlformats.org/officeDocument/2006/relationships/slide" Target="slide15.xml"/><Relationship Id="rId2" Type="http://schemas.openxmlformats.org/officeDocument/2006/relationships/tags" Target="../tags/tag43.xml"/><Relationship Id="rId16" Type="http://schemas.openxmlformats.org/officeDocument/2006/relationships/tags" Target="../tags/tag57.xml"/><Relationship Id="rId20" Type="http://schemas.openxmlformats.org/officeDocument/2006/relationships/slideLayout" Target="../slideLayouts/slideLayout2.xml"/><Relationship Id="rId29" Type="http://schemas.openxmlformats.org/officeDocument/2006/relationships/slide" Target="slide6.xml"/><Relationship Id="rId1" Type="http://schemas.openxmlformats.org/officeDocument/2006/relationships/tags" Target="../tags/tag42.xml"/><Relationship Id="rId6" Type="http://schemas.openxmlformats.org/officeDocument/2006/relationships/tags" Target="../tags/tag47.xml"/><Relationship Id="rId11" Type="http://schemas.openxmlformats.org/officeDocument/2006/relationships/tags" Target="../tags/tag52.xml"/><Relationship Id="rId24" Type="http://schemas.openxmlformats.org/officeDocument/2006/relationships/image" Target="../media/image10.gif"/><Relationship Id="rId32" Type="http://schemas.openxmlformats.org/officeDocument/2006/relationships/slide" Target="slide9.xml"/><Relationship Id="rId37" Type="http://schemas.openxmlformats.org/officeDocument/2006/relationships/slide" Target="slide14.xml"/><Relationship Id="rId5" Type="http://schemas.openxmlformats.org/officeDocument/2006/relationships/tags" Target="../tags/tag46.xml"/><Relationship Id="rId15" Type="http://schemas.openxmlformats.org/officeDocument/2006/relationships/tags" Target="../tags/tag56.xml"/><Relationship Id="rId23" Type="http://schemas.openxmlformats.org/officeDocument/2006/relationships/image" Target="../media/image9.png"/><Relationship Id="rId28" Type="http://schemas.openxmlformats.org/officeDocument/2006/relationships/slide" Target="slide5.xml"/><Relationship Id="rId36" Type="http://schemas.openxmlformats.org/officeDocument/2006/relationships/slide" Target="slide13.xml"/><Relationship Id="rId10" Type="http://schemas.openxmlformats.org/officeDocument/2006/relationships/tags" Target="../tags/tag51.xml"/><Relationship Id="rId19" Type="http://schemas.openxmlformats.org/officeDocument/2006/relationships/tags" Target="../tags/tag60.xml"/><Relationship Id="rId31" Type="http://schemas.openxmlformats.org/officeDocument/2006/relationships/slide" Target="slide8.xml"/><Relationship Id="rId4" Type="http://schemas.openxmlformats.org/officeDocument/2006/relationships/tags" Target="../tags/tag45.xml"/><Relationship Id="rId9" Type="http://schemas.openxmlformats.org/officeDocument/2006/relationships/tags" Target="../tags/tag50.xml"/><Relationship Id="rId14" Type="http://schemas.openxmlformats.org/officeDocument/2006/relationships/tags" Target="../tags/tag55.xml"/><Relationship Id="rId22" Type="http://schemas.openxmlformats.org/officeDocument/2006/relationships/image" Target="../media/image8.png"/><Relationship Id="rId27" Type="http://schemas.openxmlformats.org/officeDocument/2006/relationships/slide" Target="slide4.xml"/><Relationship Id="rId30" Type="http://schemas.openxmlformats.org/officeDocument/2006/relationships/slide" Target="slide7.xml"/><Relationship Id="rId35" Type="http://schemas.openxmlformats.org/officeDocument/2006/relationships/slide" Target="slide12.xml"/><Relationship Id="rId8" Type="http://schemas.openxmlformats.org/officeDocument/2006/relationships/tags" Target="../tags/tag49.xml"/><Relationship Id="rId3" Type="http://schemas.openxmlformats.org/officeDocument/2006/relationships/tags" Target="../tags/tag44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tags" Target="../tags/tag73.xml"/><Relationship Id="rId18" Type="http://schemas.openxmlformats.org/officeDocument/2006/relationships/tags" Target="../tags/tag78.xml"/><Relationship Id="rId26" Type="http://schemas.openxmlformats.org/officeDocument/2006/relationships/slide" Target="slide3.xml"/><Relationship Id="rId21" Type="http://schemas.openxmlformats.org/officeDocument/2006/relationships/image" Target="../media/image9.png"/><Relationship Id="rId34" Type="http://schemas.openxmlformats.org/officeDocument/2006/relationships/slide" Target="slide11.xml"/><Relationship Id="rId7" Type="http://schemas.openxmlformats.org/officeDocument/2006/relationships/tags" Target="../tags/tag67.xml"/><Relationship Id="rId12" Type="http://schemas.openxmlformats.org/officeDocument/2006/relationships/tags" Target="../tags/tag72.xml"/><Relationship Id="rId17" Type="http://schemas.openxmlformats.org/officeDocument/2006/relationships/tags" Target="../tags/tag77.xml"/><Relationship Id="rId25" Type="http://schemas.openxmlformats.org/officeDocument/2006/relationships/slide" Target="slide2.xml"/><Relationship Id="rId33" Type="http://schemas.openxmlformats.org/officeDocument/2006/relationships/slide" Target="slide10.xml"/><Relationship Id="rId38" Type="http://schemas.openxmlformats.org/officeDocument/2006/relationships/slide" Target="slide15.xml"/><Relationship Id="rId2" Type="http://schemas.openxmlformats.org/officeDocument/2006/relationships/tags" Target="../tags/tag62.xml"/><Relationship Id="rId16" Type="http://schemas.openxmlformats.org/officeDocument/2006/relationships/tags" Target="../tags/tag76.xml"/><Relationship Id="rId20" Type="http://schemas.openxmlformats.org/officeDocument/2006/relationships/slideLayout" Target="../slideLayouts/slideLayout2.xml"/><Relationship Id="rId29" Type="http://schemas.openxmlformats.org/officeDocument/2006/relationships/slide" Target="slide6.xml"/><Relationship Id="rId1" Type="http://schemas.openxmlformats.org/officeDocument/2006/relationships/tags" Target="../tags/tag61.xml"/><Relationship Id="rId6" Type="http://schemas.openxmlformats.org/officeDocument/2006/relationships/tags" Target="../tags/tag66.xml"/><Relationship Id="rId11" Type="http://schemas.openxmlformats.org/officeDocument/2006/relationships/tags" Target="../tags/tag71.xml"/><Relationship Id="rId24" Type="http://schemas.openxmlformats.org/officeDocument/2006/relationships/image" Target="../media/image14.png"/><Relationship Id="rId32" Type="http://schemas.openxmlformats.org/officeDocument/2006/relationships/slide" Target="slide9.xml"/><Relationship Id="rId37" Type="http://schemas.openxmlformats.org/officeDocument/2006/relationships/slide" Target="slide14.xml"/><Relationship Id="rId5" Type="http://schemas.openxmlformats.org/officeDocument/2006/relationships/tags" Target="../tags/tag65.xml"/><Relationship Id="rId15" Type="http://schemas.openxmlformats.org/officeDocument/2006/relationships/tags" Target="../tags/tag75.xml"/><Relationship Id="rId23" Type="http://schemas.openxmlformats.org/officeDocument/2006/relationships/image" Target="../media/image13.png"/><Relationship Id="rId28" Type="http://schemas.openxmlformats.org/officeDocument/2006/relationships/slide" Target="slide5.xml"/><Relationship Id="rId36" Type="http://schemas.openxmlformats.org/officeDocument/2006/relationships/slide" Target="slide13.xml"/><Relationship Id="rId10" Type="http://schemas.openxmlformats.org/officeDocument/2006/relationships/tags" Target="../tags/tag70.xml"/><Relationship Id="rId19" Type="http://schemas.openxmlformats.org/officeDocument/2006/relationships/tags" Target="../tags/tag79.xml"/><Relationship Id="rId31" Type="http://schemas.openxmlformats.org/officeDocument/2006/relationships/slide" Target="slide8.xml"/><Relationship Id="rId4" Type="http://schemas.openxmlformats.org/officeDocument/2006/relationships/tags" Target="../tags/tag64.xml"/><Relationship Id="rId9" Type="http://schemas.openxmlformats.org/officeDocument/2006/relationships/tags" Target="../tags/tag69.xml"/><Relationship Id="rId14" Type="http://schemas.openxmlformats.org/officeDocument/2006/relationships/tags" Target="../tags/tag74.xml"/><Relationship Id="rId22" Type="http://schemas.openxmlformats.org/officeDocument/2006/relationships/image" Target="../media/image12.png"/><Relationship Id="rId27" Type="http://schemas.openxmlformats.org/officeDocument/2006/relationships/slide" Target="slide4.xml"/><Relationship Id="rId30" Type="http://schemas.openxmlformats.org/officeDocument/2006/relationships/slide" Target="slide7.xml"/><Relationship Id="rId35" Type="http://schemas.openxmlformats.org/officeDocument/2006/relationships/slide" Target="slide12.xml"/><Relationship Id="rId8" Type="http://schemas.openxmlformats.org/officeDocument/2006/relationships/tags" Target="../tags/tag68.xml"/><Relationship Id="rId3" Type="http://schemas.openxmlformats.org/officeDocument/2006/relationships/tags" Target="../tags/tag63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tags" Target="../tags/tag92.xml"/><Relationship Id="rId18" Type="http://schemas.openxmlformats.org/officeDocument/2006/relationships/tags" Target="../tags/tag97.xml"/><Relationship Id="rId26" Type="http://schemas.openxmlformats.org/officeDocument/2006/relationships/slide" Target="slide4.xml"/><Relationship Id="rId39" Type="http://schemas.openxmlformats.org/officeDocument/2006/relationships/image" Target="../media/image12.png"/><Relationship Id="rId21" Type="http://schemas.openxmlformats.org/officeDocument/2006/relationships/slideLayout" Target="../slideLayouts/slideLayout2.xml"/><Relationship Id="rId34" Type="http://schemas.openxmlformats.org/officeDocument/2006/relationships/slide" Target="slide12.xml"/><Relationship Id="rId7" Type="http://schemas.openxmlformats.org/officeDocument/2006/relationships/tags" Target="../tags/tag86.xml"/><Relationship Id="rId12" Type="http://schemas.openxmlformats.org/officeDocument/2006/relationships/tags" Target="../tags/tag91.xml"/><Relationship Id="rId17" Type="http://schemas.openxmlformats.org/officeDocument/2006/relationships/tags" Target="../tags/tag96.xml"/><Relationship Id="rId25" Type="http://schemas.openxmlformats.org/officeDocument/2006/relationships/slide" Target="slide3.xml"/><Relationship Id="rId33" Type="http://schemas.openxmlformats.org/officeDocument/2006/relationships/slide" Target="slide11.xml"/><Relationship Id="rId38" Type="http://schemas.openxmlformats.org/officeDocument/2006/relationships/image" Target="../media/image16.png"/><Relationship Id="rId2" Type="http://schemas.openxmlformats.org/officeDocument/2006/relationships/tags" Target="../tags/tag81.xml"/><Relationship Id="rId16" Type="http://schemas.openxmlformats.org/officeDocument/2006/relationships/tags" Target="../tags/tag95.xml"/><Relationship Id="rId20" Type="http://schemas.openxmlformats.org/officeDocument/2006/relationships/tags" Target="../tags/tag99.xml"/><Relationship Id="rId29" Type="http://schemas.openxmlformats.org/officeDocument/2006/relationships/slide" Target="slide7.xml"/><Relationship Id="rId1" Type="http://schemas.openxmlformats.org/officeDocument/2006/relationships/tags" Target="../tags/tag80.xml"/><Relationship Id="rId6" Type="http://schemas.openxmlformats.org/officeDocument/2006/relationships/tags" Target="../tags/tag85.xml"/><Relationship Id="rId11" Type="http://schemas.openxmlformats.org/officeDocument/2006/relationships/tags" Target="../tags/tag90.xml"/><Relationship Id="rId24" Type="http://schemas.openxmlformats.org/officeDocument/2006/relationships/slide" Target="slide2.xml"/><Relationship Id="rId32" Type="http://schemas.openxmlformats.org/officeDocument/2006/relationships/slide" Target="slide10.xml"/><Relationship Id="rId37" Type="http://schemas.openxmlformats.org/officeDocument/2006/relationships/slide" Target="slide15.xml"/><Relationship Id="rId40" Type="http://schemas.openxmlformats.org/officeDocument/2006/relationships/image" Target="../media/image17.png"/><Relationship Id="rId5" Type="http://schemas.openxmlformats.org/officeDocument/2006/relationships/tags" Target="../tags/tag84.xml"/><Relationship Id="rId15" Type="http://schemas.openxmlformats.org/officeDocument/2006/relationships/tags" Target="../tags/tag94.xml"/><Relationship Id="rId23" Type="http://schemas.openxmlformats.org/officeDocument/2006/relationships/image" Target="../media/image15.png"/><Relationship Id="rId28" Type="http://schemas.openxmlformats.org/officeDocument/2006/relationships/slide" Target="slide6.xml"/><Relationship Id="rId36" Type="http://schemas.openxmlformats.org/officeDocument/2006/relationships/slide" Target="slide14.xml"/><Relationship Id="rId10" Type="http://schemas.openxmlformats.org/officeDocument/2006/relationships/tags" Target="../tags/tag89.xml"/><Relationship Id="rId19" Type="http://schemas.openxmlformats.org/officeDocument/2006/relationships/tags" Target="../tags/tag98.xml"/><Relationship Id="rId31" Type="http://schemas.openxmlformats.org/officeDocument/2006/relationships/slide" Target="slide9.xml"/><Relationship Id="rId4" Type="http://schemas.openxmlformats.org/officeDocument/2006/relationships/tags" Target="../tags/tag83.xml"/><Relationship Id="rId9" Type="http://schemas.openxmlformats.org/officeDocument/2006/relationships/tags" Target="../tags/tag88.xml"/><Relationship Id="rId14" Type="http://schemas.openxmlformats.org/officeDocument/2006/relationships/tags" Target="../tags/tag93.xml"/><Relationship Id="rId22" Type="http://schemas.openxmlformats.org/officeDocument/2006/relationships/notesSlide" Target="../notesSlides/notesSlide5.xml"/><Relationship Id="rId27" Type="http://schemas.openxmlformats.org/officeDocument/2006/relationships/slide" Target="slide5.xml"/><Relationship Id="rId30" Type="http://schemas.openxmlformats.org/officeDocument/2006/relationships/slide" Target="slide8.xml"/><Relationship Id="rId35" Type="http://schemas.openxmlformats.org/officeDocument/2006/relationships/slide" Target="slide13.xml"/><Relationship Id="rId8" Type="http://schemas.openxmlformats.org/officeDocument/2006/relationships/tags" Target="../tags/tag87.xml"/><Relationship Id="rId3" Type="http://schemas.openxmlformats.org/officeDocument/2006/relationships/tags" Target="../tags/tag82.xml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tags" Target="../tags/tag112.xml"/><Relationship Id="rId18" Type="http://schemas.openxmlformats.org/officeDocument/2006/relationships/tags" Target="../tags/tag117.xml"/><Relationship Id="rId26" Type="http://schemas.openxmlformats.org/officeDocument/2006/relationships/slide" Target="slide6.xml"/><Relationship Id="rId21" Type="http://schemas.openxmlformats.org/officeDocument/2006/relationships/notesSlide" Target="../notesSlides/notesSlide6.xml"/><Relationship Id="rId34" Type="http://schemas.openxmlformats.org/officeDocument/2006/relationships/slide" Target="slide14.xml"/><Relationship Id="rId7" Type="http://schemas.openxmlformats.org/officeDocument/2006/relationships/tags" Target="../tags/tag106.xml"/><Relationship Id="rId12" Type="http://schemas.openxmlformats.org/officeDocument/2006/relationships/tags" Target="../tags/tag111.xml"/><Relationship Id="rId17" Type="http://schemas.openxmlformats.org/officeDocument/2006/relationships/tags" Target="../tags/tag116.xml"/><Relationship Id="rId25" Type="http://schemas.openxmlformats.org/officeDocument/2006/relationships/slide" Target="slide5.xml"/><Relationship Id="rId33" Type="http://schemas.openxmlformats.org/officeDocument/2006/relationships/slide" Target="slide13.xml"/><Relationship Id="rId38" Type="http://schemas.openxmlformats.org/officeDocument/2006/relationships/image" Target="../media/image20.png"/><Relationship Id="rId2" Type="http://schemas.openxmlformats.org/officeDocument/2006/relationships/tags" Target="../tags/tag101.xml"/><Relationship Id="rId16" Type="http://schemas.openxmlformats.org/officeDocument/2006/relationships/tags" Target="../tags/tag115.xml"/><Relationship Id="rId20" Type="http://schemas.openxmlformats.org/officeDocument/2006/relationships/slideLayout" Target="../slideLayouts/slideLayout2.xml"/><Relationship Id="rId29" Type="http://schemas.openxmlformats.org/officeDocument/2006/relationships/slide" Target="slide9.xml"/><Relationship Id="rId1" Type="http://schemas.openxmlformats.org/officeDocument/2006/relationships/tags" Target="../tags/tag100.xml"/><Relationship Id="rId6" Type="http://schemas.openxmlformats.org/officeDocument/2006/relationships/tags" Target="../tags/tag105.xml"/><Relationship Id="rId11" Type="http://schemas.openxmlformats.org/officeDocument/2006/relationships/tags" Target="../tags/tag110.xml"/><Relationship Id="rId24" Type="http://schemas.openxmlformats.org/officeDocument/2006/relationships/slide" Target="slide4.xml"/><Relationship Id="rId32" Type="http://schemas.openxmlformats.org/officeDocument/2006/relationships/slide" Target="slide12.xml"/><Relationship Id="rId37" Type="http://schemas.openxmlformats.org/officeDocument/2006/relationships/image" Target="../media/image19.gif"/><Relationship Id="rId5" Type="http://schemas.openxmlformats.org/officeDocument/2006/relationships/tags" Target="../tags/tag104.xml"/><Relationship Id="rId15" Type="http://schemas.openxmlformats.org/officeDocument/2006/relationships/tags" Target="../tags/tag114.xml"/><Relationship Id="rId23" Type="http://schemas.openxmlformats.org/officeDocument/2006/relationships/slide" Target="slide3.xml"/><Relationship Id="rId28" Type="http://schemas.openxmlformats.org/officeDocument/2006/relationships/slide" Target="slide8.xml"/><Relationship Id="rId36" Type="http://schemas.openxmlformats.org/officeDocument/2006/relationships/image" Target="../media/image18.gif"/><Relationship Id="rId10" Type="http://schemas.openxmlformats.org/officeDocument/2006/relationships/tags" Target="../tags/tag109.xml"/><Relationship Id="rId19" Type="http://schemas.openxmlformats.org/officeDocument/2006/relationships/tags" Target="../tags/tag118.xml"/><Relationship Id="rId31" Type="http://schemas.openxmlformats.org/officeDocument/2006/relationships/slide" Target="slide11.xml"/><Relationship Id="rId4" Type="http://schemas.openxmlformats.org/officeDocument/2006/relationships/tags" Target="../tags/tag103.xml"/><Relationship Id="rId9" Type="http://schemas.openxmlformats.org/officeDocument/2006/relationships/tags" Target="../tags/tag108.xml"/><Relationship Id="rId14" Type="http://schemas.openxmlformats.org/officeDocument/2006/relationships/tags" Target="../tags/tag113.xml"/><Relationship Id="rId22" Type="http://schemas.openxmlformats.org/officeDocument/2006/relationships/slide" Target="slide2.xml"/><Relationship Id="rId27" Type="http://schemas.openxmlformats.org/officeDocument/2006/relationships/slide" Target="slide7.xml"/><Relationship Id="rId30" Type="http://schemas.openxmlformats.org/officeDocument/2006/relationships/slide" Target="slide10.xml"/><Relationship Id="rId35" Type="http://schemas.openxmlformats.org/officeDocument/2006/relationships/slide" Target="slide15.xml"/><Relationship Id="rId8" Type="http://schemas.openxmlformats.org/officeDocument/2006/relationships/tags" Target="../tags/tag107.xml"/><Relationship Id="rId3" Type="http://schemas.openxmlformats.org/officeDocument/2006/relationships/tags" Target="../tags/tag102.xml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tags" Target="../tags/tag131.xml"/><Relationship Id="rId18" Type="http://schemas.openxmlformats.org/officeDocument/2006/relationships/tags" Target="../tags/tag136.xml"/><Relationship Id="rId26" Type="http://schemas.openxmlformats.org/officeDocument/2006/relationships/slide" Target="slide3.xml"/><Relationship Id="rId39" Type="http://schemas.openxmlformats.org/officeDocument/2006/relationships/image" Target="../media/image25.png"/><Relationship Id="rId21" Type="http://schemas.openxmlformats.org/officeDocument/2006/relationships/image" Target="../media/image21.png"/><Relationship Id="rId34" Type="http://schemas.openxmlformats.org/officeDocument/2006/relationships/slide" Target="slide11.xml"/><Relationship Id="rId7" Type="http://schemas.openxmlformats.org/officeDocument/2006/relationships/tags" Target="../tags/tag125.xml"/><Relationship Id="rId12" Type="http://schemas.openxmlformats.org/officeDocument/2006/relationships/tags" Target="../tags/tag130.xml"/><Relationship Id="rId17" Type="http://schemas.openxmlformats.org/officeDocument/2006/relationships/tags" Target="../tags/tag135.xml"/><Relationship Id="rId25" Type="http://schemas.openxmlformats.org/officeDocument/2006/relationships/slide" Target="slide2.xml"/><Relationship Id="rId33" Type="http://schemas.openxmlformats.org/officeDocument/2006/relationships/slide" Target="slide10.xml"/><Relationship Id="rId38" Type="http://schemas.openxmlformats.org/officeDocument/2006/relationships/slide" Target="slide15.xml"/><Relationship Id="rId2" Type="http://schemas.openxmlformats.org/officeDocument/2006/relationships/tags" Target="../tags/tag120.xml"/><Relationship Id="rId16" Type="http://schemas.openxmlformats.org/officeDocument/2006/relationships/tags" Target="../tags/tag134.xml"/><Relationship Id="rId20" Type="http://schemas.openxmlformats.org/officeDocument/2006/relationships/slideLayout" Target="../slideLayouts/slideLayout2.xml"/><Relationship Id="rId29" Type="http://schemas.openxmlformats.org/officeDocument/2006/relationships/slide" Target="slide6.xml"/><Relationship Id="rId1" Type="http://schemas.openxmlformats.org/officeDocument/2006/relationships/tags" Target="../tags/tag119.xml"/><Relationship Id="rId6" Type="http://schemas.openxmlformats.org/officeDocument/2006/relationships/tags" Target="../tags/tag124.xml"/><Relationship Id="rId11" Type="http://schemas.openxmlformats.org/officeDocument/2006/relationships/tags" Target="../tags/tag129.xml"/><Relationship Id="rId24" Type="http://schemas.openxmlformats.org/officeDocument/2006/relationships/image" Target="../media/image24.png"/><Relationship Id="rId32" Type="http://schemas.openxmlformats.org/officeDocument/2006/relationships/slide" Target="slide9.xml"/><Relationship Id="rId37" Type="http://schemas.openxmlformats.org/officeDocument/2006/relationships/slide" Target="slide14.xml"/><Relationship Id="rId5" Type="http://schemas.openxmlformats.org/officeDocument/2006/relationships/tags" Target="../tags/tag123.xml"/><Relationship Id="rId15" Type="http://schemas.openxmlformats.org/officeDocument/2006/relationships/tags" Target="../tags/tag133.xml"/><Relationship Id="rId23" Type="http://schemas.openxmlformats.org/officeDocument/2006/relationships/image" Target="../media/image23.png"/><Relationship Id="rId28" Type="http://schemas.openxmlformats.org/officeDocument/2006/relationships/slide" Target="slide5.xml"/><Relationship Id="rId36" Type="http://schemas.openxmlformats.org/officeDocument/2006/relationships/slide" Target="slide13.xml"/><Relationship Id="rId10" Type="http://schemas.openxmlformats.org/officeDocument/2006/relationships/tags" Target="../tags/tag128.xml"/><Relationship Id="rId19" Type="http://schemas.openxmlformats.org/officeDocument/2006/relationships/tags" Target="../tags/tag137.xml"/><Relationship Id="rId31" Type="http://schemas.openxmlformats.org/officeDocument/2006/relationships/slide" Target="slide8.xml"/><Relationship Id="rId4" Type="http://schemas.openxmlformats.org/officeDocument/2006/relationships/tags" Target="../tags/tag122.xml"/><Relationship Id="rId9" Type="http://schemas.openxmlformats.org/officeDocument/2006/relationships/tags" Target="../tags/tag127.xml"/><Relationship Id="rId14" Type="http://schemas.openxmlformats.org/officeDocument/2006/relationships/tags" Target="../tags/tag132.xml"/><Relationship Id="rId22" Type="http://schemas.openxmlformats.org/officeDocument/2006/relationships/image" Target="../media/image22.png"/><Relationship Id="rId27" Type="http://schemas.openxmlformats.org/officeDocument/2006/relationships/slide" Target="slide4.xml"/><Relationship Id="rId30" Type="http://schemas.openxmlformats.org/officeDocument/2006/relationships/slide" Target="slide7.xml"/><Relationship Id="rId35" Type="http://schemas.openxmlformats.org/officeDocument/2006/relationships/slide" Target="slide12.xml"/><Relationship Id="rId8" Type="http://schemas.openxmlformats.org/officeDocument/2006/relationships/tags" Target="../tags/tag126.xml"/><Relationship Id="rId3" Type="http://schemas.openxmlformats.org/officeDocument/2006/relationships/tags" Target="../tags/tag121.xml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tags" Target="../tags/tag150.xml"/><Relationship Id="rId18" Type="http://schemas.openxmlformats.org/officeDocument/2006/relationships/tags" Target="../tags/tag155.xml"/><Relationship Id="rId26" Type="http://schemas.openxmlformats.org/officeDocument/2006/relationships/slide" Target="slide4.xml"/><Relationship Id="rId21" Type="http://schemas.openxmlformats.org/officeDocument/2006/relationships/image" Target="../media/image26.png"/><Relationship Id="rId34" Type="http://schemas.openxmlformats.org/officeDocument/2006/relationships/slide" Target="slide12.xml"/><Relationship Id="rId7" Type="http://schemas.openxmlformats.org/officeDocument/2006/relationships/tags" Target="../tags/tag144.xml"/><Relationship Id="rId12" Type="http://schemas.openxmlformats.org/officeDocument/2006/relationships/tags" Target="../tags/tag149.xml"/><Relationship Id="rId17" Type="http://schemas.openxmlformats.org/officeDocument/2006/relationships/tags" Target="../tags/tag154.xml"/><Relationship Id="rId25" Type="http://schemas.openxmlformats.org/officeDocument/2006/relationships/slide" Target="slide3.xml"/><Relationship Id="rId33" Type="http://schemas.openxmlformats.org/officeDocument/2006/relationships/slide" Target="slide11.xml"/><Relationship Id="rId38" Type="http://schemas.openxmlformats.org/officeDocument/2006/relationships/image" Target="../media/image27.png"/><Relationship Id="rId2" Type="http://schemas.openxmlformats.org/officeDocument/2006/relationships/tags" Target="../tags/tag139.xml"/><Relationship Id="rId16" Type="http://schemas.openxmlformats.org/officeDocument/2006/relationships/tags" Target="../tags/tag153.xml"/><Relationship Id="rId20" Type="http://schemas.openxmlformats.org/officeDocument/2006/relationships/slideLayout" Target="../slideLayouts/slideLayout2.xml"/><Relationship Id="rId29" Type="http://schemas.openxmlformats.org/officeDocument/2006/relationships/slide" Target="slide7.xml"/><Relationship Id="rId1" Type="http://schemas.openxmlformats.org/officeDocument/2006/relationships/tags" Target="../tags/tag138.xml"/><Relationship Id="rId6" Type="http://schemas.openxmlformats.org/officeDocument/2006/relationships/tags" Target="../tags/tag143.xml"/><Relationship Id="rId11" Type="http://schemas.openxmlformats.org/officeDocument/2006/relationships/tags" Target="../tags/tag148.xml"/><Relationship Id="rId24" Type="http://schemas.openxmlformats.org/officeDocument/2006/relationships/slide" Target="slide2.xml"/><Relationship Id="rId32" Type="http://schemas.openxmlformats.org/officeDocument/2006/relationships/slide" Target="slide10.xml"/><Relationship Id="rId37" Type="http://schemas.openxmlformats.org/officeDocument/2006/relationships/slide" Target="slide15.xml"/><Relationship Id="rId5" Type="http://schemas.openxmlformats.org/officeDocument/2006/relationships/tags" Target="../tags/tag142.xml"/><Relationship Id="rId15" Type="http://schemas.openxmlformats.org/officeDocument/2006/relationships/tags" Target="../tags/tag152.xml"/><Relationship Id="rId23" Type="http://schemas.openxmlformats.org/officeDocument/2006/relationships/image" Target="../media/image32.png"/><Relationship Id="rId28" Type="http://schemas.openxmlformats.org/officeDocument/2006/relationships/slide" Target="slide6.xml"/><Relationship Id="rId36" Type="http://schemas.openxmlformats.org/officeDocument/2006/relationships/slide" Target="slide14.xml"/><Relationship Id="rId10" Type="http://schemas.openxmlformats.org/officeDocument/2006/relationships/tags" Target="../tags/tag147.xml"/><Relationship Id="rId19" Type="http://schemas.openxmlformats.org/officeDocument/2006/relationships/tags" Target="../tags/tag156.xml"/><Relationship Id="rId31" Type="http://schemas.openxmlformats.org/officeDocument/2006/relationships/slide" Target="slide9.xml"/><Relationship Id="rId4" Type="http://schemas.openxmlformats.org/officeDocument/2006/relationships/tags" Target="../tags/tag141.xml"/><Relationship Id="rId9" Type="http://schemas.openxmlformats.org/officeDocument/2006/relationships/tags" Target="../tags/tag146.xml"/><Relationship Id="rId14" Type="http://schemas.openxmlformats.org/officeDocument/2006/relationships/tags" Target="../tags/tag151.xml"/><Relationship Id="rId27" Type="http://schemas.openxmlformats.org/officeDocument/2006/relationships/slide" Target="slide5.xml"/><Relationship Id="rId30" Type="http://schemas.openxmlformats.org/officeDocument/2006/relationships/slide" Target="slide8.xml"/><Relationship Id="rId35" Type="http://schemas.openxmlformats.org/officeDocument/2006/relationships/slide" Target="slide13.xml"/><Relationship Id="rId8" Type="http://schemas.openxmlformats.org/officeDocument/2006/relationships/tags" Target="../tags/tag145.xml"/><Relationship Id="rId3" Type="http://schemas.openxmlformats.org/officeDocument/2006/relationships/tags" Target="../tags/tag1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B4B1953-2B60-463F-A0B8-42F0E7FF067E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2272936"/>
          </a:xfrm>
          <a:prstGeom prst="rect">
            <a:avLst/>
          </a:prstGeom>
          <a:solidFill>
            <a:srgbClr val="204051"/>
          </a:solidFill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E7DFD5"/>
                </a:solidFill>
              </a:rPr>
              <a:t> Optimal control of a 1D diffusion </a:t>
            </a:r>
            <a:r>
              <a:rPr lang="en-US">
                <a:solidFill>
                  <a:srgbClr val="E7DFD5"/>
                </a:solidFill>
              </a:rPr>
              <a:t>process with </a:t>
            </a:r>
            <a:r>
              <a:rPr lang="en-US" dirty="0">
                <a:solidFill>
                  <a:srgbClr val="E7DFD5"/>
                </a:solidFill>
              </a:rPr>
              <a:t>a team of mobile actuators under jointly optimal guidance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DA50F3-F054-4AA7-A91B-4D2498940D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860645"/>
            <a:ext cx="9144000" cy="2453908"/>
          </a:xfrm>
        </p:spPr>
        <p:txBody>
          <a:bodyPr>
            <a:normAutofit/>
          </a:bodyPr>
          <a:lstStyle/>
          <a:p>
            <a:r>
              <a:rPr lang="en-US" dirty="0"/>
              <a:t>Sheng Cheng and Derek A. Paley</a:t>
            </a:r>
          </a:p>
          <a:p>
            <a:r>
              <a:rPr lang="en-US" sz="1800" dirty="0"/>
              <a:t>University of Maryland</a:t>
            </a:r>
          </a:p>
          <a:p>
            <a:endParaRPr lang="en-US" sz="1800" dirty="0"/>
          </a:p>
          <a:p>
            <a:endParaRPr lang="en-US" sz="1800" dirty="0"/>
          </a:p>
          <a:p>
            <a:r>
              <a:rPr lang="en-US" sz="1800" dirty="0"/>
              <a:t>American Control Conference</a:t>
            </a:r>
          </a:p>
          <a:p>
            <a:r>
              <a:rPr lang="en-US" sz="1800" dirty="0"/>
              <a:t>July 2, 2020 </a:t>
            </a:r>
          </a:p>
          <a:p>
            <a:endParaRPr lang="en-US" dirty="0"/>
          </a:p>
        </p:txBody>
      </p:sp>
      <p:pic>
        <p:nvPicPr>
          <p:cNvPr id="6" name="Picture 5" descr="A picture containing shirt&#10;&#10;Description automatically generated">
            <a:extLst>
              <a:ext uri="{FF2B5EF4-FFF2-40B4-BE49-F238E27FC236}">
                <a16:creationId xmlns:a16="http://schemas.microsoft.com/office/drawing/2014/main" id="{A2BA8348-B9F9-42B4-81F5-9CEF295E5D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14553"/>
            <a:ext cx="2832013" cy="1543447"/>
          </a:xfrm>
          <a:prstGeom prst="rect">
            <a:avLst/>
          </a:prstGeom>
        </p:spPr>
      </p:pic>
      <p:pic>
        <p:nvPicPr>
          <p:cNvPr id="9" name="Picture 2" descr="Defense Advanced Research Projects Agency - Discovery Analytics Center">
            <a:extLst>
              <a:ext uri="{FF2B5EF4-FFF2-40B4-BE49-F238E27FC236}">
                <a16:creationId xmlns:a16="http://schemas.microsoft.com/office/drawing/2014/main" id="{CFFEF1DD-B28E-497E-9710-132C178275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90" b="22476"/>
          <a:stretch/>
        </p:blipFill>
        <p:spPr bwMode="auto">
          <a:xfrm>
            <a:off x="9827999" y="5503443"/>
            <a:ext cx="2292197" cy="126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o Good Robotics Symposium | October 3-4, 2019 | University of Maryland,  College Park">
            <a:extLst>
              <a:ext uri="{FF2B5EF4-FFF2-40B4-BE49-F238E27FC236}">
                <a16:creationId xmlns:a16="http://schemas.microsoft.com/office/drawing/2014/main" id="{A2685D62-CC87-4AFE-B8FB-6945D1A31C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8" t="17617" r="45020" b="16680"/>
          <a:stretch/>
        </p:blipFill>
        <p:spPr bwMode="auto">
          <a:xfrm>
            <a:off x="3905823" y="5596400"/>
            <a:ext cx="4848365" cy="97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48728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AD3FE378-296A-4829-8999-1AC0ABFF07FA}"/>
              </a:ext>
            </a:extLst>
          </p:cNvPr>
          <p:cNvSpPr/>
          <p:nvPr/>
        </p:nvSpPr>
        <p:spPr>
          <a:xfrm>
            <a:off x="0" y="-4144"/>
            <a:ext cx="12192000" cy="378792"/>
          </a:xfrm>
          <a:prstGeom prst="rect">
            <a:avLst/>
          </a:prstGeom>
          <a:solidFill>
            <a:srgbClr val="3B6978"/>
          </a:solidFill>
          <a:ln>
            <a:solidFill>
              <a:srgbClr val="3B69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A1D6F32B-862D-4C78-9B6D-1B2E4387BBE5}"/>
              </a:ext>
            </a:extLst>
          </p:cNvPr>
          <p:cNvSpPr txBox="1">
            <a:spLocks/>
          </p:cNvSpPr>
          <p:nvPr/>
        </p:nvSpPr>
        <p:spPr>
          <a:xfrm>
            <a:off x="0" y="365126"/>
            <a:ext cx="12192000" cy="1101194"/>
          </a:xfrm>
          <a:prstGeom prst="rect">
            <a:avLst/>
          </a:prstGeom>
          <a:solidFill>
            <a:srgbClr val="20405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E7DFD5"/>
                </a:solidFill>
              </a:rPr>
              <a:t>Solution method: </a:t>
            </a:r>
            <a:r>
              <a:rPr lang="en-US" dirty="0" err="1">
                <a:solidFill>
                  <a:srgbClr val="E7DFD5"/>
                </a:solidFill>
              </a:rPr>
              <a:t>Pontryagin’s</a:t>
            </a:r>
            <a:r>
              <a:rPr lang="en-US" dirty="0">
                <a:solidFill>
                  <a:srgbClr val="E7DFD5"/>
                </a:solidFill>
              </a:rPr>
              <a:t> maximum principle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456C7FD-D892-47AF-8CCD-53B041865285}"/>
              </a:ext>
            </a:extLst>
          </p:cNvPr>
          <p:cNvSpPr txBox="1"/>
          <p:nvPr/>
        </p:nvSpPr>
        <p:spPr>
          <a:xfrm>
            <a:off x="0" y="0"/>
            <a:ext cx="32487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84A9AC"/>
                </a:solidFill>
              </a:rPr>
              <a:t>Sheng Cheng and Derek A. Paley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CC76D47-8AD6-4505-AFEA-558BA0BCFFC0}"/>
              </a:ext>
            </a:extLst>
          </p:cNvPr>
          <p:cNvSpPr txBox="1"/>
          <p:nvPr/>
        </p:nvSpPr>
        <p:spPr>
          <a:xfrm>
            <a:off x="8948509" y="-4144"/>
            <a:ext cx="32487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84A9AC"/>
                </a:solidFill>
              </a:rPr>
              <a:t>American Control Conference 2020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A52595-93D6-4DE7-887B-3238B97CF4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141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Hamiltonian:</a:t>
            </a:r>
          </a:p>
        </p:txBody>
      </p:sp>
      <p:sp>
        <p:nvSpPr>
          <p:cNvPr id="11" name="Left Brace 10">
            <a:extLst>
              <a:ext uri="{FF2B5EF4-FFF2-40B4-BE49-F238E27FC236}">
                <a16:creationId xmlns:a16="http://schemas.microsoft.com/office/drawing/2014/main" id="{02D7A1FA-EBDA-4B97-A4E4-05515F13B69D}"/>
              </a:ext>
            </a:extLst>
          </p:cNvPr>
          <p:cNvSpPr/>
          <p:nvPr/>
        </p:nvSpPr>
        <p:spPr>
          <a:xfrm>
            <a:off x="4131945" y="3337806"/>
            <a:ext cx="194310" cy="1002084"/>
          </a:xfrm>
          <a:prstGeom prst="leftBrace">
            <a:avLst>
              <a:gd name="adj1" fmla="val 61991"/>
              <a:gd name="adj2" fmla="val 5000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9D1B239A-9AEB-4C50-A755-094E37768736}"/>
              </a:ext>
            </a:extLst>
          </p:cNvPr>
          <p:cNvSpPr/>
          <p:nvPr/>
        </p:nvSpPr>
        <p:spPr>
          <a:xfrm>
            <a:off x="4131945" y="4727199"/>
            <a:ext cx="194310" cy="813157"/>
          </a:xfrm>
          <a:prstGeom prst="leftBrace">
            <a:avLst>
              <a:gd name="adj1" fmla="val 61991"/>
              <a:gd name="adj2" fmla="val 5000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Left Brace 12">
            <a:extLst>
              <a:ext uri="{FF2B5EF4-FFF2-40B4-BE49-F238E27FC236}">
                <a16:creationId xmlns:a16="http://schemas.microsoft.com/office/drawing/2014/main" id="{21126795-1A28-49D7-BE43-6EA69CF2AB11}"/>
              </a:ext>
            </a:extLst>
          </p:cNvPr>
          <p:cNvSpPr/>
          <p:nvPr/>
        </p:nvSpPr>
        <p:spPr>
          <a:xfrm>
            <a:off x="4131945" y="5927665"/>
            <a:ext cx="194310" cy="813157"/>
          </a:xfrm>
          <a:prstGeom prst="leftBrace">
            <a:avLst>
              <a:gd name="adj1" fmla="val 61991"/>
              <a:gd name="adj2" fmla="val 5000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A1FE089-A0A2-4C0D-9148-83FAEE379906}"/>
              </a:ext>
            </a:extLst>
          </p:cNvPr>
          <p:cNvSpPr txBox="1">
            <a:spLocks/>
          </p:cNvSpPr>
          <p:nvPr/>
        </p:nvSpPr>
        <p:spPr>
          <a:xfrm>
            <a:off x="716280" y="3560124"/>
            <a:ext cx="3116580" cy="6066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co-state dynamics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BB71A9-A4CD-4962-AD44-F9B036E3506B}"/>
              </a:ext>
            </a:extLst>
          </p:cNvPr>
          <p:cNvSpPr txBox="1">
            <a:spLocks/>
          </p:cNvSpPr>
          <p:nvPr/>
        </p:nvSpPr>
        <p:spPr>
          <a:xfrm>
            <a:off x="716280" y="4845643"/>
            <a:ext cx="3116580" cy="60667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terminal conditions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E448058-D9CF-4542-A674-F330A077A4C4}"/>
              </a:ext>
            </a:extLst>
          </p:cNvPr>
          <p:cNvSpPr txBox="1">
            <a:spLocks/>
          </p:cNvSpPr>
          <p:nvPr/>
        </p:nvSpPr>
        <p:spPr>
          <a:xfrm>
            <a:off x="716280" y="6089197"/>
            <a:ext cx="3314700" cy="60667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o</a:t>
            </a:r>
            <a:r>
              <a:rPr lang="en-US" dirty="0"/>
              <a:t>ptimality conditions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BB5033-E021-414F-8D7A-14D256662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ECE6C-4928-403C-811D-4D02CD9F50F1}" type="slidenum">
              <a:rPr lang="en-US" smtClean="0"/>
              <a:t>10</a:t>
            </a:fld>
            <a:endParaRPr lang="en-US" dirty="0"/>
          </a:p>
        </p:txBody>
      </p:sp>
      <p:grpSp>
        <p:nvGrpSpPr>
          <p:cNvPr id="583" name="Group 582">
            <a:extLst>
              <a:ext uri="{FF2B5EF4-FFF2-40B4-BE49-F238E27FC236}">
                <a16:creationId xmlns:a16="http://schemas.microsoft.com/office/drawing/2014/main" id="{FF20FDBF-7EC9-4260-AD25-B9D8DC4E28C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2857500" y="38100"/>
            <a:ext cx="6159499" cy="279400"/>
            <a:chOff x="2857500" y="38100"/>
            <a:chExt cx="6159499" cy="279400"/>
          </a:xfrm>
        </p:grpSpPr>
        <p:sp>
          <p:nvSpPr>
            <p:cNvPr id="565" name="TextBox 564">
              <a:hlinkClick r:id="rId22" action="ppaction://hlinksldjump" tooltip="257,2,Motivation,1"/>
              <a:extLst>
                <a:ext uri="{FF2B5EF4-FFF2-40B4-BE49-F238E27FC236}">
                  <a16:creationId xmlns:a16="http://schemas.microsoft.com/office/drawing/2014/main" id="{5F850FEA-90BA-4D5E-B292-73D4AE597DB5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2857500" y="38100"/>
              <a:ext cx="1669143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84A9AC"/>
                  </a:solidFill>
                  <a:latin typeface="Calibri" panose="020F0502020204030204" pitchFamily="34" charset="0"/>
                </a:rPr>
                <a:t>Introduction</a:t>
              </a:r>
            </a:p>
          </p:txBody>
        </p:sp>
        <p:sp>
          <p:nvSpPr>
            <p:cNvPr id="566" name="Oval 565">
              <a:hlinkClick r:id="rId22" action="ppaction://hlinksldjump" tooltip="257,2,Motivation,1"/>
              <a:extLst>
                <a:ext uri="{FF2B5EF4-FFF2-40B4-BE49-F238E27FC236}">
                  <a16:creationId xmlns:a16="http://schemas.microsoft.com/office/drawing/2014/main" id="{CE8CA17A-D116-4715-8E76-545644B6822C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3140529" y="215900"/>
              <a:ext cx="101600" cy="101600"/>
            </a:xfrm>
            <a:prstGeom prst="ellipse">
              <a:avLst/>
            </a:prstGeom>
            <a:solidFill>
              <a:srgbClr val="84A9AC"/>
            </a:solidFill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7" name="Oval 566">
              <a:hlinkClick r:id="rId23" action="ppaction://hlinksldjump" tooltip="301,3,Slide 3,2"/>
              <a:extLst>
                <a:ext uri="{FF2B5EF4-FFF2-40B4-BE49-F238E27FC236}">
                  <a16:creationId xmlns:a16="http://schemas.microsoft.com/office/drawing/2014/main" id="{46D60E14-02A7-412C-8C1D-B113823773F3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3474357" y="215900"/>
              <a:ext cx="101600" cy="101600"/>
            </a:xfrm>
            <a:prstGeom prst="ellipse">
              <a:avLst/>
            </a:prstGeom>
            <a:solidFill>
              <a:srgbClr val="84A9AC"/>
            </a:solidFill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8" name="Oval 567">
              <a:hlinkClick r:id="rId24" action="ppaction://hlinksldjump" tooltip="259,4,Infinite-dimensional system: LQR,3"/>
              <a:extLst>
                <a:ext uri="{FF2B5EF4-FFF2-40B4-BE49-F238E27FC236}">
                  <a16:creationId xmlns:a16="http://schemas.microsoft.com/office/drawing/2014/main" id="{02D66066-CAA5-408A-9F42-1D1F60E16836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3808186" y="215900"/>
              <a:ext cx="101600" cy="101600"/>
            </a:xfrm>
            <a:prstGeom prst="ellipse">
              <a:avLst/>
            </a:prstGeom>
            <a:solidFill>
              <a:srgbClr val="84A9AC"/>
            </a:solidFill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9" name="Oval 568">
              <a:hlinkClick r:id="rId25" action="ppaction://hlinksldjump" tooltip="278,5,Infinite-dimensional system: LQR (cont.),4"/>
              <a:extLst>
                <a:ext uri="{FF2B5EF4-FFF2-40B4-BE49-F238E27FC236}">
                  <a16:creationId xmlns:a16="http://schemas.microsoft.com/office/drawing/2014/main" id="{EB899D4F-7BFB-4BFA-AAB9-0708C102B371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4142014" y="215900"/>
              <a:ext cx="101600" cy="101600"/>
            </a:xfrm>
            <a:prstGeom prst="ellipse">
              <a:avLst/>
            </a:prstGeom>
            <a:solidFill>
              <a:srgbClr val="84A9AC"/>
            </a:solidFill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0" name="TextBox 569">
              <a:hlinkClick r:id="rId26" action="ppaction://hlinksldjump" tooltip="260,6,Problem formulation,5"/>
              <a:extLst>
                <a:ext uri="{FF2B5EF4-FFF2-40B4-BE49-F238E27FC236}">
                  <a16:creationId xmlns:a16="http://schemas.microsoft.com/office/drawing/2014/main" id="{F1510E08-0746-41FA-9027-E4FEB5F86C66}"/>
                </a:ext>
              </a:extLst>
            </p:cNvPr>
            <p:cNvSpPr txBox="1"/>
            <p:nvPr>
              <p:custDataLst>
                <p:tags r:id="rId7"/>
              </p:custDataLst>
            </p:nvPr>
          </p:nvSpPr>
          <p:spPr>
            <a:xfrm>
              <a:off x="4653643" y="38100"/>
              <a:ext cx="1220107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84A9AC"/>
                  </a:solidFill>
                  <a:latin typeface="Calibri" panose="020F0502020204030204" pitchFamily="34" charset="0"/>
                </a:rPr>
                <a:t>Formulation</a:t>
              </a:r>
            </a:p>
          </p:txBody>
        </p:sp>
        <p:sp>
          <p:nvSpPr>
            <p:cNvPr id="571" name="Oval 570">
              <a:hlinkClick r:id="rId26" action="ppaction://hlinksldjump" tooltip="260,6,Problem formulation,5"/>
              <a:extLst>
                <a:ext uri="{FF2B5EF4-FFF2-40B4-BE49-F238E27FC236}">
                  <a16:creationId xmlns:a16="http://schemas.microsoft.com/office/drawing/2014/main" id="{14BF7FB6-D57D-4CA6-A517-A156B409EC05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4907870" y="215900"/>
              <a:ext cx="101600" cy="101600"/>
            </a:xfrm>
            <a:prstGeom prst="ellipse">
              <a:avLst/>
            </a:prstGeom>
            <a:solidFill>
              <a:srgbClr val="84A9AC"/>
            </a:solidFill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2" name="Oval 571">
              <a:hlinkClick r:id="rId27" action="ppaction://hlinksldjump" tooltip="281,7,Optimal guidance: Actuator restricted to domain,6"/>
              <a:extLst>
                <a:ext uri="{FF2B5EF4-FFF2-40B4-BE49-F238E27FC236}">
                  <a16:creationId xmlns:a16="http://schemas.microsoft.com/office/drawing/2014/main" id="{DBA7701C-0FDD-4EC8-9977-CB4765497DF4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5212897" y="215900"/>
              <a:ext cx="101600" cy="101600"/>
            </a:xfrm>
            <a:prstGeom prst="ellipse">
              <a:avLst/>
            </a:prstGeom>
            <a:solidFill>
              <a:srgbClr val="84A9AC"/>
            </a:solidFill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3" name="Oval 572">
              <a:hlinkClick r:id="rId28" action="ppaction://hlinksldjump" tooltip="282,8,Optimal guidance: Actuator restricted to domain (cont.),7"/>
              <a:extLst>
                <a:ext uri="{FF2B5EF4-FFF2-40B4-BE49-F238E27FC236}">
                  <a16:creationId xmlns:a16="http://schemas.microsoft.com/office/drawing/2014/main" id="{6C4FE3F9-4CAE-4477-AF60-B66189098730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5517923" y="215900"/>
              <a:ext cx="101600" cy="101600"/>
            </a:xfrm>
            <a:prstGeom prst="ellipse">
              <a:avLst/>
            </a:prstGeom>
            <a:solidFill>
              <a:srgbClr val="84A9AC"/>
            </a:solidFill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4" name="TextBox 573">
              <a:hlinkClick r:id="rId29" action="ppaction://hlinksldjump" tooltip="269,11,Solution method: Approximated problem,8"/>
              <a:extLst>
                <a:ext uri="{FF2B5EF4-FFF2-40B4-BE49-F238E27FC236}">
                  <a16:creationId xmlns:a16="http://schemas.microsoft.com/office/drawing/2014/main" id="{48B83496-031D-4831-B0C7-4106642B35BD}"/>
                </a:ext>
              </a:extLst>
            </p:cNvPr>
            <p:cNvSpPr txBox="1"/>
            <p:nvPr>
              <p:custDataLst>
                <p:tags r:id="rId11"/>
              </p:custDataLst>
            </p:nvPr>
          </p:nvSpPr>
          <p:spPr>
            <a:xfrm>
              <a:off x="6000750" y="38100"/>
              <a:ext cx="2118179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E7DFD5"/>
                  </a:solidFill>
                  <a:latin typeface="Calibri" panose="020F0502020204030204" pitchFamily="34" charset="0"/>
                </a:rPr>
                <a:t>Solution method</a:t>
              </a:r>
            </a:p>
          </p:txBody>
        </p:sp>
        <p:sp>
          <p:nvSpPr>
            <p:cNvPr id="575" name="Oval 574">
              <a:hlinkClick r:id="rId29" action="ppaction://hlinksldjump" tooltip="269,11,Solution method: Approximated problem,8"/>
              <a:extLst>
                <a:ext uri="{FF2B5EF4-FFF2-40B4-BE49-F238E27FC236}">
                  <a16:creationId xmlns:a16="http://schemas.microsoft.com/office/drawing/2014/main" id="{41DD5217-899D-414F-84BB-BA7482A862F5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6302980" y="215900"/>
              <a:ext cx="101600" cy="101600"/>
            </a:xfrm>
            <a:prstGeom prst="ellipse">
              <a:avLst/>
            </a:prstGeom>
            <a:solidFill>
              <a:srgbClr val="84A9AC"/>
            </a:solidFill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6" name="Oval 575">
              <a:hlinkClick r:id="rId30" action="ppaction://hlinksldjump" tooltip="283,12,Solution method: Pontryagin’s maximum principle,9"/>
              <a:extLst>
                <a:ext uri="{FF2B5EF4-FFF2-40B4-BE49-F238E27FC236}">
                  <a16:creationId xmlns:a16="http://schemas.microsoft.com/office/drawing/2014/main" id="{A3129BB3-8108-4BD2-A608-049A4C171C1D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6656010" y="215900"/>
              <a:ext cx="101600" cy="101600"/>
            </a:xfrm>
            <a:prstGeom prst="ellipse">
              <a:avLst/>
            </a:prstGeom>
            <a:solidFill>
              <a:srgbClr val="E7DFD5"/>
            </a:solidFill>
            <a:ln w="12700" cap="flat" cmpd="dbl" algn="ctr">
              <a:solidFill>
                <a:srgbClr val="E7DFD5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7" name="Oval 576">
              <a:hlinkClick r:id="rId31" action="ppaction://hlinksldjump" tooltip="308,14,Slide 14,10"/>
              <a:extLst>
                <a:ext uri="{FF2B5EF4-FFF2-40B4-BE49-F238E27FC236}">
                  <a16:creationId xmlns:a16="http://schemas.microsoft.com/office/drawing/2014/main" id="{D58DE400-3069-4DFE-B267-652B382026A6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7009040" y="215900"/>
              <a:ext cx="101600" cy="101600"/>
            </a:xfrm>
            <a:prstGeom prst="ellipse">
              <a:avLst/>
            </a:prstGeom>
            <a:noFill/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84A9AC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8" name="Oval 577">
              <a:hlinkClick r:id="rId32" action="ppaction://hlinksldjump" tooltip="286,15,Numerical example,11"/>
              <a:extLst>
                <a:ext uri="{FF2B5EF4-FFF2-40B4-BE49-F238E27FC236}">
                  <a16:creationId xmlns:a16="http://schemas.microsoft.com/office/drawing/2014/main" id="{BEE329D4-7600-4E09-ACC1-64C3708951FF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7362069" y="215900"/>
              <a:ext cx="101600" cy="101600"/>
            </a:xfrm>
            <a:prstGeom prst="ellipse">
              <a:avLst/>
            </a:prstGeom>
            <a:noFill/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84A9AC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9" name="Oval 578">
              <a:hlinkClick r:id="rId33" action="ppaction://hlinksldjump" tooltip="303,16,Numerical example (cont.),12"/>
              <a:extLst>
                <a:ext uri="{FF2B5EF4-FFF2-40B4-BE49-F238E27FC236}">
                  <a16:creationId xmlns:a16="http://schemas.microsoft.com/office/drawing/2014/main" id="{0B15BCD8-982B-401E-84AB-49B631F47602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7715099" y="215900"/>
              <a:ext cx="101600" cy="101600"/>
            </a:xfrm>
            <a:prstGeom prst="ellipse">
              <a:avLst/>
            </a:prstGeom>
            <a:noFill/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84A9AC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0" name="TextBox 579">
              <a:hlinkClick r:id="rId34" action="ppaction://hlinksldjump" tooltip="263,18,Summary and ongoing work,13"/>
              <a:extLst>
                <a:ext uri="{FF2B5EF4-FFF2-40B4-BE49-F238E27FC236}">
                  <a16:creationId xmlns:a16="http://schemas.microsoft.com/office/drawing/2014/main" id="{AC5481DF-2B95-48A4-80EB-5FA4ED83AF5F}"/>
                </a:ext>
              </a:extLst>
            </p:cNvPr>
            <p:cNvSpPr txBox="1"/>
            <p:nvPr>
              <p:custDataLst>
                <p:tags r:id="rId17"/>
              </p:custDataLst>
            </p:nvPr>
          </p:nvSpPr>
          <p:spPr>
            <a:xfrm>
              <a:off x="8245928" y="38100"/>
              <a:ext cx="771071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84A9AC"/>
                  </a:solidFill>
                  <a:latin typeface="Calibri" panose="020F0502020204030204" pitchFamily="34" charset="0"/>
                </a:rPr>
                <a:t>Summary</a:t>
              </a:r>
            </a:p>
          </p:txBody>
        </p:sp>
        <p:sp>
          <p:nvSpPr>
            <p:cNvPr id="581" name="Oval 580">
              <a:hlinkClick r:id="rId34" action="ppaction://hlinksldjump" tooltip="263,18,Summary and ongoing work,13"/>
              <a:extLst>
                <a:ext uri="{FF2B5EF4-FFF2-40B4-BE49-F238E27FC236}">
                  <a16:creationId xmlns:a16="http://schemas.microsoft.com/office/drawing/2014/main" id="{388CC9D1-8452-478F-8BBC-1D36A78B7AB9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8452152" y="215900"/>
              <a:ext cx="101600" cy="101600"/>
            </a:xfrm>
            <a:prstGeom prst="ellipse">
              <a:avLst/>
            </a:prstGeom>
            <a:noFill/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84A9AC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2" name="Oval 581">
              <a:hlinkClick r:id="rId35" action="ppaction://hlinksldjump" tooltip="309,19,Thank you!,14"/>
              <a:extLst>
                <a:ext uri="{FF2B5EF4-FFF2-40B4-BE49-F238E27FC236}">
                  <a16:creationId xmlns:a16="http://schemas.microsoft.com/office/drawing/2014/main" id="{3C84627C-7C7E-4A55-885F-FB35858D5DD9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8709176" y="215900"/>
              <a:ext cx="101600" cy="101600"/>
            </a:xfrm>
            <a:prstGeom prst="ellipse">
              <a:avLst/>
            </a:prstGeom>
            <a:noFill/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84A9AC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D83222E8-A358-4309-945F-3308D1CA47FC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4722578" y="3267292"/>
            <a:ext cx="6111770" cy="12726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8E0F829-42C9-4F25-9088-837D477E090C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4526643" y="4707020"/>
            <a:ext cx="3040643" cy="8535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288CD6-3862-4729-AEE2-1103C700056D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4523556" y="5880307"/>
            <a:ext cx="3558848" cy="85351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CC68A0A-E947-4B22-81B1-C0F18790AE96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2857500" y="1586416"/>
            <a:ext cx="8801863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673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1">
            <a:extLst>
              <a:ext uri="{FF2B5EF4-FFF2-40B4-BE49-F238E27FC236}">
                <a16:creationId xmlns:a16="http://schemas.microsoft.com/office/drawing/2014/main" id="{181F457B-F8C6-45B7-A9CF-2E3A806135AE}"/>
              </a:ext>
            </a:extLst>
          </p:cNvPr>
          <p:cNvSpPr txBox="1">
            <a:spLocks/>
          </p:cNvSpPr>
          <p:nvPr/>
        </p:nvSpPr>
        <p:spPr>
          <a:xfrm>
            <a:off x="0" y="365126"/>
            <a:ext cx="12192000" cy="1101194"/>
          </a:xfrm>
          <a:prstGeom prst="rect">
            <a:avLst/>
          </a:prstGeom>
          <a:solidFill>
            <a:srgbClr val="20405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E7DFD5"/>
                </a:solidFill>
              </a:rPr>
              <a:t>Solutions: open-loop vs. feedback control 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EC33BB4-9046-42F4-869F-20A49C2AB31F}"/>
              </a:ext>
            </a:extLst>
          </p:cNvPr>
          <p:cNvSpPr/>
          <p:nvPr/>
        </p:nvSpPr>
        <p:spPr>
          <a:xfrm>
            <a:off x="0" y="-4144"/>
            <a:ext cx="12192000" cy="378792"/>
          </a:xfrm>
          <a:prstGeom prst="rect">
            <a:avLst/>
          </a:prstGeom>
          <a:solidFill>
            <a:srgbClr val="3B6978"/>
          </a:solidFill>
          <a:ln>
            <a:solidFill>
              <a:srgbClr val="3B69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E4A444A-4CCA-4637-B2D7-85AD115F4B12}"/>
              </a:ext>
            </a:extLst>
          </p:cNvPr>
          <p:cNvSpPr txBox="1"/>
          <p:nvPr/>
        </p:nvSpPr>
        <p:spPr>
          <a:xfrm>
            <a:off x="0" y="0"/>
            <a:ext cx="32487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84A9AC"/>
                </a:solidFill>
              </a:rPr>
              <a:t>Sheng Cheng and Derek A. Paley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86668E2-1BA7-4F33-A16B-D3151744F764}"/>
              </a:ext>
            </a:extLst>
          </p:cNvPr>
          <p:cNvSpPr txBox="1"/>
          <p:nvPr/>
        </p:nvSpPr>
        <p:spPr>
          <a:xfrm>
            <a:off x="8948509" y="-4144"/>
            <a:ext cx="32487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84A9AC"/>
                </a:solidFill>
              </a:rPr>
              <a:t>American Control Conference 2020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53AFDB0-A4E9-4971-84E9-68C406BD3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ECE6C-4928-403C-811D-4D02CD9F50F1}" type="slidenum">
              <a:rPr lang="en-US" smtClean="0"/>
              <a:t>11</a:t>
            </a:fld>
            <a:endParaRPr lang="en-US" dirty="0"/>
          </a:p>
        </p:txBody>
      </p:sp>
      <p:sp>
        <p:nvSpPr>
          <p:cNvPr id="28" name="Content Placeholder 5">
            <a:extLst>
              <a:ext uri="{FF2B5EF4-FFF2-40B4-BE49-F238E27FC236}">
                <a16:creationId xmlns:a16="http://schemas.microsoft.com/office/drawing/2014/main" id="{0509BBC1-9693-4197-9BCC-C0CDA408C397}"/>
              </a:ext>
            </a:extLst>
          </p:cNvPr>
          <p:cNvSpPr txBox="1">
            <a:spLocks/>
          </p:cNvSpPr>
          <p:nvPr/>
        </p:nvSpPr>
        <p:spPr>
          <a:xfrm>
            <a:off x="8118929" y="3136630"/>
            <a:ext cx="4542318" cy="234251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Feedback control synthesized using LQR: 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6901A208-E879-40D4-9216-1B698D3EAC8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203619" y="4048784"/>
            <a:ext cx="3756986" cy="5182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3178BF8-65B7-46B0-A887-4389BC203F8C}"/>
              </a:ext>
            </a:extLst>
          </p:cNvPr>
          <p:cNvSpPr txBox="1"/>
          <p:nvPr/>
        </p:nvSpPr>
        <p:spPr>
          <a:xfrm>
            <a:off x="2428300" y="1608680"/>
            <a:ext cx="2550694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Original problem (P)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33211A-17F7-49C2-BA86-33D900A09107}"/>
              </a:ext>
            </a:extLst>
          </p:cNvPr>
          <p:cNvSpPr txBox="1"/>
          <p:nvPr/>
        </p:nvSpPr>
        <p:spPr>
          <a:xfrm>
            <a:off x="2114677" y="2877200"/>
            <a:ext cx="3177940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Approximated problem (AP)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A1FD36-5EF3-4017-91DD-DAAC07C1CB8D}"/>
              </a:ext>
            </a:extLst>
          </p:cNvPr>
          <p:cNvSpPr txBox="1"/>
          <p:nvPr/>
        </p:nvSpPr>
        <p:spPr>
          <a:xfrm>
            <a:off x="207269" y="4376912"/>
            <a:ext cx="3177940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Optimal open-loop guidance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7E7837-A285-444D-B9E4-FBA96F7D166C}"/>
              </a:ext>
            </a:extLst>
          </p:cNvPr>
          <p:cNvSpPr txBox="1"/>
          <p:nvPr/>
        </p:nvSpPr>
        <p:spPr>
          <a:xfrm>
            <a:off x="4434363" y="4376911"/>
            <a:ext cx="3177940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Optimal open-loop control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97F747-35E1-44A8-917C-7429487769DF}"/>
              </a:ext>
            </a:extLst>
          </p:cNvPr>
          <p:cNvSpPr txBox="1"/>
          <p:nvPr/>
        </p:nvSpPr>
        <p:spPr>
          <a:xfrm>
            <a:off x="207269" y="6130652"/>
            <a:ext cx="317794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Optimal trajectory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4B2236-1C93-4550-9225-435D9FACB377}"/>
              </a:ext>
            </a:extLst>
          </p:cNvPr>
          <p:cNvSpPr txBox="1"/>
          <p:nvPr/>
        </p:nvSpPr>
        <p:spPr>
          <a:xfrm>
            <a:off x="4434363" y="5945985"/>
            <a:ext cx="3177940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Optimal feedback control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2AD81E2-3676-47B4-920E-64C4ADC2E01B}"/>
              </a:ext>
            </a:extLst>
          </p:cNvPr>
          <p:cNvCxnSpPr>
            <a:stCxn id="3" idx="2"/>
            <a:endCxn id="4" idx="0"/>
          </p:cNvCxnSpPr>
          <p:nvPr/>
        </p:nvCxnSpPr>
        <p:spPr>
          <a:xfrm>
            <a:off x="3703647" y="2439677"/>
            <a:ext cx="0" cy="43752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C35B9EB-C1A2-4DFC-B98D-6C38CE03211D}"/>
              </a:ext>
            </a:extLst>
          </p:cNvPr>
          <p:cNvSpPr txBox="1"/>
          <p:nvPr/>
        </p:nvSpPr>
        <p:spPr>
          <a:xfrm>
            <a:off x="3799900" y="2427605"/>
            <a:ext cx="3177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Galerkin approximation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BCFF9A8-53AD-4DF7-9A21-8930A956AA6C}"/>
              </a:ext>
            </a:extLst>
          </p:cNvPr>
          <p:cNvCxnSpPr>
            <a:cxnSpLocks/>
            <a:endCxn id="5" idx="0"/>
          </p:cNvCxnSpPr>
          <p:nvPr/>
        </p:nvCxnSpPr>
        <p:spPr>
          <a:xfrm flipH="1">
            <a:off x="1796239" y="3708197"/>
            <a:ext cx="1880136" cy="66871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E99CD9B-5F8C-4626-A26E-35CCC0C03947}"/>
              </a:ext>
            </a:extLst>
          </p:cNvPr>
          <p:cNvCxnSpPr>
            <a:cxnSpLocks/>
            <a:stCxn id="4" idx="2"/>
            <a:endCxn id="6" idx="0"/>
          </p:cNvCxnSpPr>
          <p:nvPr/>
        </p:nvCxnSpPr>
        <p:spPr>
          <a:xfrm>
            <a:off x="3703647" y="3708197"/>
            <a:ext cx="2319686" cy="66871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1C2598F-B24B-4BDF-88C9-71D0FCD917FF}"/>
              </a:ext>
            </a:extLst>
          </p:cNvPr>
          <p:cNvCxnSpPr>
            <a:cxnSpLocks/>
            <a:stCxn id="5" idx="2"/>
            <a:endCxn id="7" idx="0"/>
          </p:cNvCxnSpPr>
          <p:nvPr/>
        </p:nvCxnSpPr>
        <p:spPr>
          <a:xfrm>
            <a:off x="1796239" y="5207909"/>
            <a:ext cx="0" cy="92274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84C569B-89B6-4534-8C0F-3B03406B17CA}"/>
              </a:ext>
            </a:extLst>
          </p:cNvPr>
          <p:cNvCxnSpPr>
            <a:cxnSpLocks/>
            <a:stCxn id="7" idx="3"/>
            <a:endCxn id="8" idx="1"/>
          </p:cNvCxnSpPr>
          <p:nvPr/>
        </p:nvCxnSpPr>
        <p:spPr>
          <a:xfrm flipV="1">
            <a:off x="3385209" y="6361484"/>
            <a:ext cx="1049154" cy="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86495A52-10AC-4D8D-86DE-0682C57F85AD}"/>
              </a:ext>
            </a:extLst>
          </p:cNvPr>
          <p:cNvSpPr txBox="1"/>
          <p:nvPr/>
        </p:nvSpPr>
        <p:spPr>
          <a:xfrm>
            <a:off x="2114677" y="3846223"/>
            <a:ext cx="3177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PMP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8BE36C0-22B5-42C4-8090-0A25B82FB081}"/>
              </a:ext>
            </a:extLst>
          </p:cNvPr>
          <p:cNvGrpSpPr/>
          <p:nvPr/>
        </p:nvGrpSpPr>
        <p:grpSpPr>
          <a:xfrm>
            <a:off x="2320816" y="5603823"/>
            <a:ext cx="3177940" cy="830998"/>
            <a:chOff x="2320816" y="5603823"/>
            <a:chExt cx="3177940" cy="830998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C242E5F-F511-47CF-8D99-EEF1415CAB13}"/>
                </a:ext>
              </a:extLst>
            </p:cNvPr>
            <p:cNvSpPr txBox="1"/>
            <p:nvPr/>
          </p:nvSpPr>
          <p:spPr>
            <a:xfrm>
              <a:off x="2320816" y="5603824"/>
              <a:ext cx="317794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LQR of</a:t>
              </a:r>
            </a:p>
            <a:p>
              <a:pPr algn="ctr"/>
              <a:r>
                <a:rPr lang="en-US" sz="2400" dirty="0"/>
                <a:t>PDE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FF381E1-6BAE-4B47-9957-21182F900305}"/>
                </a:ext>
              </a:extLst>
            </p:cNvPr>
            <p:cNvSpPr/>
            <p:nvPr/>
          </p:nvSpPr>
          <p:spPr>
            <a:xfrm>
              <a:off x="3393231" y="5603823"/>
              <a:ext cx="952102" cy="75429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90" name="Group 589">
            <a:extLst>
              <a:ext uri="{FF2B5EF4-FFF2-40B4-BE49-F238E27FC236}">
                <a16:creationId xmlns:a16="http://schemas.microsoft.com/office/drawing/2014/main" id="{B0132D77-70EA-40F2-8A06-B4D92B027E78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2857500" y="38100"/>
            <a:ext cx="6159499" cy="279400"/>
            <a:chOff x="2857500" y="38100"/>
            <a:chExt cx="6159499" cy="279400"/>
          </a:xfrm>
        </p:grpSpPr>
        <p:sp>
          <p:nvSpPr>
            <p:cNvPr id="572" name="TextBox 571">
              <a:hlinkClick r:id="rId22" action="ppaction://hlinksldjump" tooltip="257,2,Motivation,1"/>
              <a:extLst>
                <a:ext uri="{FF2B5EF4-FFF2-40B4-BE49-F238E27FC236}">
                  <a16:creationId xmlns:a16="http://schemas.microsoft.com/office/drawing/2014/main" id="{4308D261-EE0D-4B8D-95DF-4D3A4FF7B9B4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2857500" y="38100"/>
              <a:ext cx="1669143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84A9AC"/>
                  </a:solidFill>
                  <a:latin typeface="Calibri" panose="020F0502020204030204" pitchFamily="34" charset="0"/>
                </a:rPr>
                <a:t>Introduction</a:t>
              </a:r>
            </a:p>
          </p:txBody>
        </p:sp>
        <p:sp>
          <p:nvSpPr>
            <p:cNvPr id="573" name="Oval 572">
              <a:hlinkClick r:id="rId22" action="ppaction://hlinksldjump" tooltip="257,2,Motivation,1"/>
              <a:extLst>
                <a:ext uri="{FF2B5EF4-FFF2-40B4-BE49-F238E27FC236}">
                  <a16:creationId xmlns:a16="http://schemas.microsoft.com/office/drawing/2014/main" id="{E21639F4-671A-42E8-8AA2-18457973814C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3140529" y="215900"/>
              <a:ext cx="101600" cy="101600"/>
            </a:xfrm>
            <a:prstGeom prst="ellipse">
              <a:avLst/>
            </a:prstGeom>
            <a:solidFill>
              <a:srgbClr val="84A9AC"/>
            </a:solidFill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4" name="Oval 573">
              <a:hlinkClick r:id="rId23" action="ppaction://hlinksldjump" tooltip="301,3,Slide 3,2"/>
              <a:extLst>
                <a:ext uri="{FF2B5EF4-FFF2-40B4-BE49-F238E27FC236}">
                  <a16:creationId xmlns:a16="http://schemas.microsoft.com/office/drawing/2014/main" id="{ACDDA87E-20B5-4618-9F67-E49BC8246F0E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3474357" y="215900"/>
              <a:ext cx="101600" cy="101600"/>
            </a:xfrm>
            <a:prstGeom prst="ellipse">
              <a:avLst/>
            </a:prstGeom>
            <a:solidFill>
              <a:srgbClr val="84A9AC"/>
            </a:solidFill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5" name="Oval 574">
              <a:hlinkClick r:id="rId24" action="ppaction://hlinksldjump" tooltip="259,4,Infinite-dimensional system: LQR,3"/>
              <a:extLst>
                <a:ext uri="{FF2B5EF4-FFF2-40B4-BE49-F238E27FC236}">
                  <a16:creationId xmlns:a16="http://schemas.microsoft.com/office/drawing/2014/main" id="{98A452AC-0245-4CD0-9A48-ECD4B8571CB3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3808186" y="215900"/>
              <a:ext cx="101600" cy="101600"/>
            </a:xfrm>
            <a:prstGeom prst="ellipse">
              <a:avLst/>
            </a:prstGeom>
            <a:solidFill>
              <a:srgbClr val="84A9AC"/>
            </a:solidFill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6" name="Oval 575">
              <a:hlinkClick r:id="rId25" action="ppaction://hlinksldjump" tooltip="278,5,Infinite-dimensional system: LQR (cont.),4"/>
              <a:extLst>
                <a:ext uri="{FF2B5EF4-FFF2-40B4-BE49-F238E27FC236}">
                  <a16:creationId xmlns:a16="http://schemas.microsoft.com/office/drawing/2014/main" id="{F39B2B09-1BC8-4D93-A0A9-A2675B6F5C2B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4142014" y="215900"/>
              <a:ext cx="101600" cy="101600"/>
            </a:xfrm>
            <a:prstGeom prst="ellipse">
              <a:avLst/>
            </a:prstGeom>
            <a:solidFill>
              <a:srgbClr val="84A9AC"/>
            </a:solidFill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7" name="TextBox 576">
              <a:hlinkClick r:id="rId26" action="ppaction://hlinksldjump" tooltip="260,6,Problem formulation,5"/>
              <a:extLst>
                <a:ext uri="{FF2B5EF4-FFF2-40B4-BE49-F238E27FC236}">
                  <a16:creationId xmlns:a16="http://schemas.microsoft.com/office/drawing/2014/main" id="{76799887-B74B-44E5-83E5-72ACF0C72CA8}"/>
                </a:ext>
              </a:extLst>
            </p:cNvPr>
            <p:cNvSpPr txBox="1"/>
            <p:nvPr>
              <p:custDataLst>
                <p:tags r:id="rId7"/>
              </p:custDataLst>
            </p:nvPr>
          </p:nvSpPr>
          <p:spPr>
            <a:xfrm>
              <a:off x="4653643" y="38100"/>
              <a:ext cx="1220107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84A9AC"/>
                  </a:solidFill>
                  <a:latin typeface="Calibri" panose="020F0502020204030204" pitchFamily="34" charset="0"/>
                </a:rPr>
                <a:t>Formulation</a:t>
              </a:r>
            </a:p>
          </p:txBody>
        </p:sp>
        <p:sp>
          <p:nvSpPr>
            <p:cNvPr id="578" name="Oval 577">
              <a:hlinkClick r:id="rId26" action="ppaction://hlinksldjump" tooltip="260,6,Problem formulation,5"/>
              <a:extLst>
                <a:ext uri="{FF2B5EF4-FFF2-40B4-BE49-F238E27FC236}">
                  <a16:creationId xmlns:a16="http://schemas.microsoft.com/office/drawing/2014/main" id="{2A1AFA1F-2C65-492E-91A0-72D06F863C30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4907870" y="215900"/>
              <a:ext cx="101600" cy="101600"/>
            </a:xfrm>
            <a:prstGeom prst="ellipse">
              <a:avLst/>
            </a:prstGeom>
            <a:solidFill>
              <a:srgbClr val="84A9AC"/>
            </a:solidFill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9" name="Oval 578">
              <a:hlinkClick r:id="rId27" action="ppaction://hlinksldjump" tooltip="281,7,Optimal guidance: Actuator restricted to domain,6"/>
              <a:extLst>
                <a:ext uri="{FF2B5EF4-FFF2-40B4-BE49-F238E27FC236}">
                  <a16:creationId xmlns:a16="http://schemas.microsoft.com/office/drawing/2014/main" id="{B3484A19-21CD-4CA1-A2EB-D913ECF9E524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5212897" y="215900"/>
              <a:ext cx="101600" cy="101600"/>
            </a:xfrm>
            <a:prstGeom prst="ellipse">
              <a:avLst/>
            </a:prstGeom>
            <a:solidFill>
              <a:srgbClr val="84A9AC"/>
            </a:solidFill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0" name="Oval 579">
              <a:hlinkClick r:id="rId28" action="ppaction://hlinksldjump" tooltip="282,8,Optimal guidance: Actuator restricted to domain (cont.),7"/>
              <a:extLst>
                <a:ext uri="{FF2B5EF4-FFF2-40B4-BE49-F238E27FC236}">
                  <a16:creationId xmlns:a16="http://schemas.microsoft.com/office/drawing/2014/main" id="{E8817693-91CB-4AC4-8FCB-B50940E93E21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5517923" y="215900"/>
              <a:ext cx="101600" cy="101600"/>
            </a:xfrm>
            <a:prstGeom prst="ellipse">
              <a:avLst/>
            </a:prstGeom>
            <a:solidFill>
              <a:srgbClr val="84A9AC"/>
            </a:solidFill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1" name="TextBox 580">
              <a:hlinkClick r:id="rId29" action="ppaction://hlinksldjump" tooltip="269,11,Solution method: Approximated problem,8"/>
              <a:extLst>
                <a:ext uri="{FF2B5EF4-FFF2-40B4-BE49-F238E27FC236}">
                  <a16:creationId xmlns:a16="http://schemas.microsoft.com/office/drawing/2014/main" id="{A0636695-C6EC-4672-BD01-8CA600C4B6CC}"/>
                </a:ext>
              </a:extLst>
            </p:cNvPr>
            <p:cNvSpPr txBox="1"/>
            <p:nvPr>
              <p:custDataLst>
                <p:tags r:id="rId11"/>
              </p:custDataLst>
            </p:nvPr>
          </p:nvSpPr>
          <p:spPr>
            <a:xfrm>
              <a:off x="6000750" y="38100"/>
              <a:ext cx="2118179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E7DFD5"/>
                  </a:solidFill>
                  <a:latin typeface="Calibri" panose="020F0502020204030204" pitchFamily="34" charset="0"/>
                </a:rPr>
                <a:t>Solution method</a:t>
              </a:r>
            </a:p>
          </p:txBody>
        </p:sp>
        <p:sp>
          <p:nvSpPr>
            <p:cNvPr id="582" name="Oval 581">
              <a:hlinkClick r:id="rId29" action="ppaction://hlinksldjump" tooltip="269,11,Solution method: Approximated problem,8"/>
              <a:extLst>
                <a:ext uri="{FF2B5EF4-FFF2-40B4-BE49-F238E27FC236}">
                  <a16:creationId xmlns:a16="http://schemas.microsoft.com/office/drawing/2014/main" id="{245A5328-6279-40F5-AFEF-2072B2848061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6302980" y="215900"/>
              <a:ext cx="101600" cy="101600"/>
            </a:xfrm>
            <a:prstGeom prst="ellipse">
              <a:avLst/>
            </a:prstGeom>
            <a:solidFill>
              <a:srgbClr val="84A9AC"/>
            </a:solidFill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3" name="Oval 582">
              <a:hlinkClick r:id="rId30" action="ppaction://hlinksldjump" tooltip="283,12,Solution method: Pontryagin’s maximum principle,9"/>
              <a:extLst>
                <a:ext uri="{FF2B5EF4-FFF2-40B4-BE49-F238E27FC236}">
                  <a16:creationId xmlns:a16="http://schemas.microsoft.com/office/drawing/2014/main" id="{140A2C23-9AA8-46F3-9B87-99031E50A1E6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6656010" y="215900"/>
              <a:ext cx="101600" cy="101600"/>
            </a:xfrm>
            <a:prstGeom prst="ellipse">
              <a:avLst/>
            </a:prstGeom>
            <a:solidFill>
              <a:srgbClr val="84A9AC"/>
            </a:solidFill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4" name="Oval 583">
              <a:hlinkClick r:id="rId31" action="ppaction://hlinksldjump" tooltip="308,14,Slide 14,10"/>
              <a:extLst>
                <a:ext uri="{FF2B5EF4-FFF2-40B4-BE49-F238E27FC236}">
                  <a16:creationId xmlns:a16="http://schemas.microsoft.com/office/drawing/2014/main" id="{A02492DB-778F-46BA-B32A-35031036C0AF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7009040" y="215900"/>
              <a:ext cx="101600" cy="101600"/>
            </a:xfrm>
            <a:prstGeom prst="ellipse">
              <a:avLst/>
            </a:prstGeom>
            <a:solidFill>
              <a:srgbClr val="E7DFD5"/>
            </a:solidFill>
            <a:ln w="12700" cap="flat" cmpd="dbl" algn="ctr">
              <a:solidFill>
                <a:srgbClr val="E7DFD5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5" name="Oval 584">
              <a:hlinkClick r:id="rId32" action="ppaction://hlinksldjump" tooltip="286,15,Numerical example,11"/>
              <a:extLst>
                <a:ext uri="{FF2B5EF4-FFF2-40B4-BE49-F238E27FC236}">
                  <a16:creationId xmlns:a16="http://schemas.microsoft.com/office/drawing/2014/main" id="{49FB1507-2A4D-4A83-A814-F447239C1236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7362069" y="215900"/>
              <a:ext cx="101600" cy="101600"/>
            </a:xfrm>
            <a:prstGeom prst="ellipse">
              <a:avLst/>
            </a:prstGeom>
            <a:noFill/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84A9AC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6" name="Oval 585">
              <a:hlinkClick r:id="rId33" action="ppaction://hlinksldjump" tooltip="303,16,Numerical example (cont.),12"/>
              <a:extLst>
                <a:ext uri="{FF2B5EF4-FFF2-40B4-BE49-F238E27FC236}">
                  <a16:creationId xmlns:a16="http://schemas.microsoft.com/office/drawing/2014/main" id="{FB8D5690-B5A3-4963-BCC8-695F46446E2D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7715099" y="215900"/>
              <a:ext cx="101600" cy="101600"/>
            </a:xfrm>
            <a:prstGeom prst="ellipse">
              <a:avLst/>
            </a:prstGeom>
            <a:noFill/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84A9AC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7" name="TextBox 586">
              <a:hlinkClick r:id="rId34" action="ppaction://hlinksldjump" tooltip="263,18,Summary and ongoing work,13"/>
              <a:extLst>
                <a:ext uri="{FF2B5EF4-FFF2-40B4-BE49-F238E27FC236}">
                  <a16:creationId xmlns:a16="http://schemas.microsoft.com/office/drawing/2014/main" id="{C8335F35-533B-41FF-BA3F-AC0DD6B07408}"/>
                </a:ext>
              </a:extLst>
            </p:cNvPr>
            <p:cNvSpPr txBox="1"/>
            <p:nvPr>
              <p:custDataLst>
                <p:tags r:id="rId17"/>
              </p:custDataLst>
            </p:nvPr>
          </p:nvSpPr>
          <p:spPr>
            <a:xfrm>
              <a:off x="8245928" y="38100"/>
              <a:ext cx="771071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84A9AC"/>
                  </a:solidFill>
                  <a:latin typeface="Calibri" panose="020F0502020204030204" pitchFamily="34" charset="0"/>
                </a:rPr>
                <a:t>Summary</a:t>
              </a:r>
            </a:p>
          </p:txBody>
        </p:sp>
        <p:sp>
          <p:nvSpPr>
            <p:cNvPr id="588" name="Oval 587">
              <a:hlinkClick r:id="rId34" action="ppaction://hlinksldjump" tooltip="263,18,Summary and ongoing work,13"/>
              <a:extLst>
                <a:ext uri="{FF2B5EF4-FFF2-40B4-BE49-F238E27FC236}">
                  <a16:creationId xmlns:a16="http://schemas.microsoft.com/office/drawing/2014/main" id="{D4709248-D852-423C-9565-ACD9C85D84A7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8452152" y="215900"/>
              <a:ext cx="101600" cy="101600"/>
            </a:xfrm>
            <a:prstGeom prst="ellipse">
              <a:avLst/>
            </a:prstGeom>
            <a:noFill/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84A9AC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9" name="Oval 588">
              <a:hlinkClick r:id="rId35" action="ppaction://hlinksldjump" tooltip="309,19,Thank you!,14"/>
              <a:extLst>
                <a:ext uri="{FF2B5EF4-FFF2-40B4-BE49-F238E27FC236}">
                  <a16:creationId xmlns:a16="http://schemas.microsoft.com/office/drawing/2014/main" id="{8909F7BB-D7E0-4223-BF9F-64FF85E2013C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8709176" y="215900"/>
              <a:ext cx="101600" cy="101600"/>
            </a:xfrm>
            <a:prstGeom prst="ellipse">
              <a:avLst/>
            </a:prstGeom>
            <a:noFill/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84A9AC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62890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>
            <a:extLst>
              <a:ext uri="{FF2B5EF4-FFF2-40B4-BE49-F238E27FC236}">
                <a16:creationId xmlns:a16="http://schemas.microsoft.com/office/drawing/2014/main" id="{A45062F1-157A-4E20-B865-3A4C5528B0B3}"/>
              </a:ext>
            </a:extLst>
          </p:cNvPr>
          <p:cNvSpPr/>
          <p:nvPr/>
        </p:nvSpPr>
        <p:spPr>
          <a:xfrm>
            <a:off x="0" y="-4144"/>
            <a:ext cx="12192000" cy="378792"/>
          </a:xfrm>
          <a:prstGeom prst="rect">
            <a:avLst/>
          </a:prstGeom>
          <a:solidFill>
            <a:srgbClr val="3B6978"/>
          </a:solidFill>
          <a:ln>
            <a:solidFill>
              <a:srgbClr val="3B69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Title 1">
            <a:extLst>
              <a:ext uri="{FF2B5EF4-FFF2-40B4-BE49-F238E27FC236}">
                <a16:creationId xmlns:a16="http://schemas.microsoft.com/office/drawing/2014/main" id="{40B6BFFC-1DE0-453F-8F1B-C78A928AC5B1}"/>
              </a:ext>
            </a:extLst>
          </p:cNvPr>
          <p:cNvSpPr txBox="1">
            <a:spLocks/>
          </p:cNvSpPr>
          <p:nvPr/>
        </p:nvSpPr>
        <p:spPr>
          <a:xfrm>
            <a:off x="0" y="365126"/>
            <a:ext cx="12192000" cy="1101194"/>
          </a:xfrm>
          <a:prstGeom prst="rect">
            <a:avLst/>
          </a:prstGeom>
          <a:solidFill>
            <a:srgbClr val="20405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E7DFD5"/>
                </a:solidFill>
              </a:rPr>
              <a:t>Numerical example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648F2A-E3D0-4D23-AABD-1B3153EAAF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90871"/>
            <a:ext cx="10298724" cy="2342515"/>
          </a:xfrm>
        </p:spPr>
        <p:txBody>
          <a:bodyPr/>
          <a:lstStyle/>
          <a:p>
            <a:r>
              <a:rPr lang="en-US" dirty="0"/>
              <a:t>Four mobile actuators</a:t>
            </a:r>
            <a:r>
              <a:rPr lang="zh-CN" altLang="en-US" dirty="0"/>
              <a:t>：</a:t>
            </a:r>
            <a:endParaRPr lang="en-US" altLang="zh-CN" dirty="0"/>
          </a:p>
          <a:p>
            <a:pPr lvl="1"/>
            <a:r>
              <a:rPr lang="en-US" dirty="0"/>
              <a:t>initiated at one location</a:t>
            </a:r>
          </a:p>
          <a:p>
            <a:pPr lvl="1"/>
            <a:r>
              <a:rPr lang="en-US" dirty="0"/>
              <a:t>evenly spaced terminal locations.</a:t>
            </a:r>
          </a:p>
          <a:p>
            <a:r>
              <a:rPr lang="en-US" dirty="0"/>
              <a:t>Feedback control synthesized using LQR</a:t>
            </a:r>
          </a:p>
          <a:p>
            <a:r>
              <a:rPr lang="en-US" dirty="0"/>
              <a:t>Comparison groups:</a:t>
            </a:r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DD7B74F3-09BC-4123-BA0F-4234A398F2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6007442"/>
              </p:ext>
            </p:extLst>
          </p:nvPr>
        </p:nvGraphicFramePr>
        <p:xfrm>
          <a:off x="1364436" y="4663306"/>
          <a:ext cx="8702720" cy="1854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37169">
                  <a:extLst>
                    <a:ext uri="{9D8B030D-6E8A-4147-A177-3AD203B41FA5}">
                      <a16:colId xmlns:a16="http://schemas.microsoft.com/office/drawing/2014/main" val="3551700732"/>
                    </a:ext>
                  </a:extLst>
                </a:gridCol>
                <a:gridCol w="6165551">
                  <a:extLst>
                    <a:ext uri="{9D8B030D-6E8A-4147-A177-3AD203B41FA5}">
                      <a16:colId xmlns:a16="http://schemas.microsoft.com/office/drawing/2014/main" val="6680793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Control and guidance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8502005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Optimal feedback</a:t>
                      </a: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Optimal feedback control with optimal open-loop guidance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78994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Optimal open-loop</a:t>
                      </a: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Optimal open-loop control with optimal open-loop guidance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69145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Semi-naive</a:t>
                      </a: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Output feedback control with optimal open-loop guidance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60520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Naive</a:t>
                      </a: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Output feedback control with constant speed guidance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255844423"/>
                  </a:ext>
                </a:extLst>
              </a:tr>
            </a:tbl>
          </a:graphicData>
        </a:graphic>
      </p:graphicFrame>
      <p:pic>
        <p:nvPicPr>
          <p:cNvPr id="19" name="Picture 18">
            <a:extLst>
              <a:ext uri="{FF2B5EF4-FFF2-40B4-BE49-F238E27FC236}">
                <a16:creationId xmlns:a16="http://schemas.microsoft.com/office/drawing/2014/main" id="{39AB7F24-7543-48F4-BF35-59A9180A7335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851936" y="4550396"/>
            <a:ext cx="6112924" cy="2128203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9D9C4E6-39CB-4DE4-85D0-9B67D8168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ECE6C-4928-403C-811D-4D02CD9F50F1}" type="slidenum">
              <a:rPr lang="en-US" smtClean="0"/>
              <a:t>12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D86169A-C5A2-405C-9208-FC5776F05AE8}"/>
              </a:ext>
            </a:extLst>
          </p:cNvPr>
          <p:cNvSpPr/>
          <p:nvPr/>
        </p:nvSpPr>
        <p:spPr>
          <a:xfrm>
            <a:off x="2964656" y="5437665"/>
            <a:ext cx="5772150" cy="29289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food&#10;&#10;Description automatically generated">
            <a:extLst>
              <a:ext uri="{FF2B5EF4-FFF2-40B4-BE49-F238E27FC236}">
                <a16:creationId xmlns:a16="http://schemas.microsoft.com/office/drawing/2014/main" id="{CB3B826A-F0C1-41F9-B57C-BE06C3F292D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926" y="1876345"/>
            <a:ext cx="4436125" cy="2524890"/>
          </a:xfrm>
          <a:prstGeom prst="rect">
            <a:avLst/>
          </a:prstGeom>
        </p:spPr>
      </p:pic>
      <p:grpSp>
        <p:nvGrpSpPr>
          <p:cNvPr id="578" name="Group 577">
            <a:extLst>
              <a:ext uri="{FF2B5EF4-FFF2-40B4-BE49-F238E27FC236}">
                <a16:creationId xmlns:a16="http://schemas.microsoft.com/office/drawing/2014/main" id="{0687F420-9D96-4DFA-8F35-ACE9D6585E66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2857500" y="38100"/>
            <a:ext cx="6159499" cy="279400"/>
            <a:chOff x="2857500" y="38100"/>
            <a:chExt cx="6159499" cy="279400"/>
          </a:xfrm>
        </p:grpSpPr>
        <p:sp>
          <p:nvSpPr>
            <p:cNvPr id="560" name="TextBox 559">
              <a:hlinkClick r:id="rId24" action="ppaction://hlinksldjump" tooltip="257,2,Motivation,1"/>
              <a:extLst>
                <a:ext uri="{FF2B5EF4-FFF2-40B4-BE49-F238E27FC236}">
                  <a16:creationId xmlns:a16="http://schemas.microsoft.com/office/drawing/2014/main" id="{688EFE08-51B4-43CC-88B4-223747CF5A10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2857500" y="38100"/>
              <a:ext cx="1669143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84A9AC"/>
                  </a:solidFill>
                  <a:latin typeface="Calibri" panose="020F0502020204030204" pitchFamily="34" charset="0"/>
                </a:rPr>
                <a:t>Introduction</a:t>
              </a:r>
            </a:p>
          </p:txBody>
        </p:sp>
        <p:sp>
          <p:nvSpPr>
            <p:cNvPr id="561" name="Oval 560">
              <a:hlinkClick r:id="rId24" action="ppaction://hlinksldjump" tooltip="257,2,Motivation,1"/>
              <a:extLst>
                <a:ext uri="{FF2B5EF4-FFF2-40B4-BE49-F238E27FC236}">
                  <a16:creationId xmlns:a16="http://schemas.microsoft.com/office/drawing/2014/main" id="{384151DD-3D85-450D-A528-A6AC5357E26C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3140529" y="215900"/>
              <a:ext cx="101600" cy="101600"/>
            </a:xfrm>
            <a:prstGeom prst="ellipse">
              <a:avLst/>
            </a:prstGeom>
            <a:solidFill>
              <a:srgbClr val="84A9AC"/>
            </a:solidFill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2" name="Oval 561">
              <a:hlinkClick r:id="rId25" action="ppaction://hlinksldjump" tooltip="301,3,Slide 3,2"/>
              <a:extLst>
                <a:ext uri="{FF2B5EF4-FFF2-40B4-BE49-F238E27FC236}">
                  <a16:creationId xmlns:a16="http://schemas.microsoft.com/office/drawing/2014/main" id="{FE1A9C8B-60E4-4D44-B001-A92114D54532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3474357" y="215900"/>
              <a:ext cx="101600" cy="101600"/>
            </a:xfrm>
            <a:prstGeom prst="ellipse">
              <a:avLst/>
            </a:prstGeom>
            <a:solidFill>
              <a:srgbClr val="84A9AC"/>
            </a:solidFill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3" name="Oval 562">
              <a:hlinkClick r:id="rId26" action="ppaction://hlinksldjump" tooltip="259,4,Infinite-dimensional system: LQR,3"/>
              <a:extLst>
                <a:ext uri="{FF2B5EF4-FFF2-40B4-BE49-F238E27FC236}">
                  <a16:creationId xmlns:a16="http://schemas.microsoft.com/office/drawing/2014/main" id="{070F4288-E8E0-418E-B1FA-46D49A70E573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3808186" y="215900"/>
              <a:ext cx="101600" cy="101600"/>
            </a:xfrm>
            <a:prstGeom prst="ellipse">
              <a:avLst/>
            </a:prstGeom>
            <a:solidFill>
              <a:srgbClr val="84A9AC"/>
            </a:solidFill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4" name="Oval 563">
              <a:hlinkClick r:id="rId27" action="ppaction://hlinksldjump" tooltip="278,5,Infinite-dimensional system: LQR (cont.),4"/>
              <a:extLst>
                <a:ext uri="{FF2B5EF4-FFF2-40B4-BE49-F238E27FC236}">
                  <a16:creationId xmlns:a16="http://schemas.microsoft.com/office/drawing/2014/main" id="{9ABADD3D-E4F1-46B9-ACC9-1C1EE9356525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4142014" y="215900"/>
              <a:ext cx="101600" cy="101600"/>
            </a:xfrm>
            <a:prstGeom prst="ellipse">
              <a:avLst/>
            </a:prstGeom>
            <a:solidFill>
              <a:srgbClr val="84A9AC"/>
            </a:solidFill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5" name="TextBox 564">
              <a:hlinkClick r:id="rId28" action="ppaction://hlinksldjump" tooltip="260,6,Problem formulation,5"/>
              <a:extLst>
                <a:ext uri="{FF2B5EF4-FFF2-40B4-BE49-F238E27FC236}">
                  <a16:creationId xmlns:a16="http://schemas.microsoft.com/office/drawing/2014/main" id="{1D3BFCCA-DAFF-4C37-91D6-0725EC6E8606}"/>
                </a:ext>
              </a:extLst>
            </p:cNvPr>
            <p:cNvSpPr txBox="1"/>
            <p:nvPr>
              <p:custDataLst>
                <p:tags r:id="rId7"/>
              </p:custDataLst>
            </p:nvPr>
          </p:nvSpPr>
          <p:spPr>
            <a:xfrm>
              <a:off x="4653643" y="38100"/>
              <a:ext cx="1220107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84A9AC"/>
                  </a:solidFill>
                  <a:latin typeface="Calibri" panose="020F0502020204030204" pitchFamily="34" charset="0"/>
                </a:rPr>
                <a:t>Formulation</a:t>
              </a:r>
            </a:p>
          </p:txBody>
        </p:sp>
        <p:sp>
          <p:nvSpPr>
            <p:cNvPr id="566" name="Oval 565">
              <a:hlinkClick r:id="rId28" action="ppaction://hlinksldjump" tooltip="260,6,Problem formulation,5"/>
              <a:extLst>
                <a:ext uri="{FF2B5EF4-FFF2-40B4-BE49-F238E27FC236}">
                  <a16:creationId xmlns:a16="http://schemas.microsoft.com/office/drawing/2014/main" id="{98FFD651-9BE4-4ED4-A0CF-8C2AEDFDED19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4907870" y="215900"/>
              <a:ext cx="101600" cy="101600"/>
            </a:xfrm>
            <a:prstGeom prst="ellipse">
              <a:avLst/>
            </a:prstGeom>
            <a:solidFill>
              <a:srgbClr val="84A9AC"/>
            </a:solidFill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7" name="Oval 566">
              <a:hlinkClick r:id="rId29" action="ppaction://hlinksldjump" tooltip="281,7,Optimal guidance: Actuator restricted to domain,6"/>
              <a:extLst>
                <a:ext uri="{FF2B5EF4-FFF2-40B4-BE49-F238E27FC236}">
                  <a16:creationId xmlns:a16="http://schemas.microsoft.com/office/drawing/2014/main" id="{8B4E2976-4971-4DED-92A2-086DF408A6E6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5212897" y="215900"/>
              <a:ext cx="101600" cy="101600"/>
            </a:xfrm>
            <a:prstGeom prst="ellipse">
              <a:avLst/>
            </a:prstGeom>
            <a:solidFill>
              <a:srgbClr val="84A9AC"/>
            </a:solidFill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8" name="Oval 567">
              <a:hlinkClick r:id="rId30" action="ppaction://hlinksldjump" tooltip="282,8,Optimal guidance: Actuator restricted to domain (cont.),7"/>
              <a:extLst>
                <a:ext uri="{FF2B5EF4-FFF2-40B4-BE49-F238E27FC236}">
                  <a16:creationId xmlns:a16="http://schemas.microsoft.com/office/drawing/2014/main" id="{C44D9A5F-C66D-41D5-828F-BF286E59F6F4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5517923" y="215900"/>
              <a:ext cx="101600" cy="101600"/>
            </a:xfrm>
            <a:prstGeom prst="ellipse">
              <a:avLst/>
            </a:prstGeom>
            <a:solidFill>
              <a:srgbClr val="84A9AC"/>
            </a:solidFill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9" name="TextBox 568">
              <a:hlinkClick r:id="rId31" action="ppaction://hlinksldjump" tooltip="269,11,Solution method: Approximated problem,8"/>
              <a:extLst>
                <a:ext uri="{FF2B5EF4-FFF2-40B4-BE49-F238E27FC236}">
                  <a16:creationId xmlns:a16="http://schemas.microsoft.com/office/drawing/2014/main" id="{3584432B-E24B-464D-A6E6-AE66DB39A703}"/>
                </a:ext>
              </a:extLst>
            </p:cNvPr>
            <p:cNvSpPr txBox="1"/>
            <p:nvPr>
              <p:custDataLst>
                <p:tags r:id="rId11"/>
              </p:custDataLst>
            </p:nvPr>
          </p:nvSpPr>
          <p:spPr>
            <a:xfrm>
              <a:off x="6000750" y="38100"/>
              <a:ext cx="2118179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E7DFD5"/>
                  </a:solidFill>
                  <a:latin typeface="Calibri" panose="020F0502020204030204" pitchFamily="34" charset="0"/>
                </a:rPr>
                <a:t>Solution method</a:t>
              </a:r>
            </a:p>
          </p:txBody>
        </p:sp>
        <p:sp>
          <p:nvSpPr>
            <p:cNvPr id="570" name="Oval 569">
              <a:hlinkClick r:id="rId31" action="ppaction://hlinksldjump" tooltip="269,11,Solution method: Approximated problem,8"/>
              <a:extLst>
                <a:ext uri="{FF2B5EF4-FFF2-40B4-BE49-F238E27FC236}">
                  <a16:creationId xmlns:a16="http://schemas.microsoft.com/office/drawing/2014/main" id="{F505F10F-CDAB-4976-8B0C-A11562BA79BD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6302980" y="215900"/>
              <a:ext cx="101600" cy="101600"/>
            </a:xfrm>
            <a:prstGeom prst="ellipse">
              <a:avLst/>
            </a:prstGeom>
            <a:solidFill>
              <a:srgbClr val="84A9AC"/>
            </a:solidFill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1" name="Oval 570">
              <a:hlinkClick r:id="rId32" action="ppaction://hlinksldjump" tooltip="283,12,Solution method: Pontryagin’s maximum principle,9"/>
              <a:extLst>
                <a:ext uri="{FF2B5EF4-FFF2-40B4-BE49-F238E27FC236}">
                  <a16:creationId xmlns:a16="http://schemas.microsoft.com/office/drawing/2014/main" id="{F9C149CC-FDA7-482A-8C9B-3BB603C9E0BF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6656010" y="215900"/>
              <a:ext cx="101600" cy="101600"/>
            </a:xfrm>
            <a:prstGeom prst="ellipse">
              <a:avLst/>
            </a:prstGeom>
            <a:solidFill>
              <a:srgbClr val="84A9AC"/>
            </a:solidFill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2" name="Oval 571">
              <a:hlinkClick r:id="rId33" action="ppaction://hlinksldjump" tooltip="308,14,Slide 14,10"/>
              <a:extLst>
                <a:ext uri="{FF2B5EF4-FFF2-40B4-BE49-F238E27FC236}">
                  <a16:creationId xmlns:a16="http://schemas.microsoft.com/office/drawing/2014/main" id="{3C286EA6-1A15-4686-B0AD-27E9DFDF0F53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7009040" y="215900"/>
              <a:ext cx="101600" cy="101600"/>
            </a:xfrm>
            <a:prstGeom prst="ellipse">
              <a:avLst/>
            </a:prstGeom>
            <a:solidFill>
              <a:srgbClr val="84A9AC"/>
            </a:solidFill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3" name="Oval 572">
              <a:hlinkClick r:id="rId34" action="ppaction://hlinksldjump" tooltip="286,15,Numerical example,11"/>
              <a:extLst>
                <a:ext uri="{FF2B5EF4-FFF2-40B4-BE49-F238E27FC236}">
                  <a16:creationId xmlns:a16="http://schemas.microsoft.com/office/drawing/2014/main" id="{CF0EBC3D-398F-4533-8F14-A52AA8EB833D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7362069" y="215900"/>
              <a:ext cx="101600" cy="101600"/>
            </a:xfrm>
            <a:prstGeom prst="ellipse">
              <a:avLst/>
            </a:prstGeom>
            <a:solidFill>
              <a:srgbClr val="E7DFD5"/>
            </a:solidFill>
            <a:ln w="12700" cap="flat" cmpd="dbl" algn="ctr">
              <a:solidFill>
                <a:srgbClr val="E7DFD5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4" name="Oval 573">
              <a:hlinkClick r:id="rId35" action="ppaction://hlinksldjump" tooltip="303,16,Numerical example (cont.),12"/>
              <a:extLst>
                <a:ext uri="{FF2B5EF4-FFF2-40B4-BE49-F238E27FC236}">
                  <a16:creationId xmlns:a16="http://schemas.microsoft.com/office/drawing/2014/main" id="{AF082898-8E72-47B2-B1EC-F447CCBBBFDA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7715099" y="215900"/>
              <a:ext cx="101600" cy="101600"/>
            </a:xfrm>
            <a:prstGeom prst="ellipse">
              <a:avLst/>
            </a:prstGeom>
            <a:noFill/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84A9AC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5" name="TextBox 574">
              <a:hlinkClick r:id="rId36" action="ppaction://hlinksldjump" tooltip="263,18,Summary and ongoing work,13"/>
              <a:extLst>
                <a:ext uri="{FF2B5EF4-FFF2-40B4-BE49-F238E27FC236}">
                  <a16:creationId xmlns:a16="http://schemas.microsoft.com/office/drawing/2014/main" id="{60039442-0E01-40DB-93D9-0BF42337438E}"/>
                </a:ext>
              </a:extLst>
            </p:cNvPr>
            <p:cNvSpPr txBox="1"/>
            <p:nvPr>
              <p:custDataLst>
                <p:tags r:id="rId17"/>
              </p:custDataLst>
            </p:nvPr>
          </p:nvSpPr>
          <p:spPr>
            <a:xfrm>
              <a:off x="8245928" y="38100"/>
              <a:ext cx="771071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84A9AC"/>
                  </a:solidFill>
                  <a:latin typeface="Calibri" panose="020F0502020204030204" pitchFamily="34" charset="0"/>
                </a:rPr>
                <a:t>Summary</a:t>
              </a:r>
            </a:p>
          </p:txBody>
        </p:sp>
        <p:sp>
          <p:nvSpPr>
            <p:cNvPr id="576" name="Oval 575">
              <a:hlinkClick r:id="rId36" action="ppaction://hlinksldjump" tooltip="263,18,Summary and ongoing work,13"/>
              <a:extLst>
                <a:ext uri="{FF2B5EF4-FFF2-40B4-BE49-F238E27FC236}">
                  <a16:creationId xmlns:a16="http://schemas.microsoft.com/office/drawing/2014/main" id="{A97B5A20-32D1-4E12-983B-C5092976CD92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8452152" y="215900"/>
              <a:ext cx="101600" cy="101600"/>
            </a:xfrm>
            <a:prstGeom prst="ellipse">
              <a:avLst/>
            </a:prstGeom>
            <a:noFill/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84A9AC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7" name="Oval 576">
              <a:hlinkClick r:id="rId37" action="ppaction://hlinksldjump" tooltip="309,19,Thank you!,14"/>
              <a:extLst>
                <a:ext uri="{FF2B5EF4-FFF2-40B4-BE49-F238E27FC236}">
                  <a16:creationId xmlns:a16="http://schemas.microsoft.com/office/drawing/2014/main" id="{4F4A3C38-8986-4882-818E-EB1696114CF6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8709176" y="215900"/>
              <a:ext cx="101600" cy="101600"/>
            </a:xfrm>
            <a:prstGeom prst="ellipse">
              <a:avLst/>
            </a:prstGeom>
            <a:noFill/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84A9AC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551F4F04-7E91-4B6C-98E2-9BF4CADF95AB}"/>
              </a:ext>
            </a:extLst>
          </p:cNvPr>
          <p:cNvSpPr txBox="1"/>
          <p:nvPr/>
        </p:nvSpPr>
        <p:spPr>
          <a:xfrm>
            <a:off x="0" y="0"/>
            <a:ext cx="32487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84A9AC"/>
                </a:solidFill>
              </a:rPr>
              <a:t>Sheng Cheng and Derek A. Paley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F244CE6-6CFC-459A-991B-BA5D556E70E1}"/>
              </a:ext>
            </a:extLst>
          </p:cNvPr>
          <p:cNvSpPr txBox="1"/>
          <p:nvPr/>
        </p:nvSpPr>
        <p:spPr>
          <a:xfrm>
            <a:off x="8948509" y="-4144"/>
            <a:ext cx="32487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84A9AC"/>
                </a:solidFill>
              </a:rPr>
              <a:t>American Control Conference 2020</a:t>
            </a:r>
          </a:p>
        </p:txBody>
      </p:sp>
    </p:spTree>
    <p:extLst>
      <p:ext uri="{BB962C8B-B14F-4D97-AF65-F5344CB8AC3E}">
        <p14:creationId xmlns:p14="http://schemas.microsoft.com/office/powerpoint/2010/main" val="3070685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le 1">
            <a:extLst>
              <a:ext uri="{FF2B5EF4-FFF2-40B4-BE49-F238E27FC236}">
                <a16:creationId xmlns:a16="http://schemas.microsoft.com/office/drawing/2014/main" id="{881C4548-A4D0-465F-A3D4-DBF161E5447D}"/>
              </a:ext>
            </a:extLst>
          </p:cNvPr>
          <p:cNvSpPr txBox="1">
            <a:spLocks/>
          </p:cNvSpPr>
          <p:nvPr/>
        </p:nvSpPr>
        <p:spPr>
          <a:xfrm>
            <a:off x="0" y="365126"/>
            <a:ext cx="12192000" cy="1101194"/>
          </a:xfrm>
          <a:prstGeom prst="rect">
            <a:avLst/>
          </a:prstGeom>
          <a:solidFill>
            <a:srgbClr val="20405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E7DFD5"/>
                </a:solidFill>
              </a:rPr>
              <a:t>Numerical example (cont.)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C6DE053F-EDC4-48C5-ABCD-3CF0A37CC344}"/>
              </a:ext>
            </a:extLst>
          </p:cNvPr>
          <p:cNvSpPr/>
          <p:nvPr/>
        </p:nvSpPr>
        <p:spPr>
          <a:xfrm>
            <a:off x="0" y="-4144"/>
            <a:ext cx="12192000" cy="378792"/>
          </a:xfrm>
          <a:prstGeom prst="rect">
            <a:avLst/>
          </a:prstGeom>
          <a:solidFill>
            <a:srgbClr val="3B6978"/>
          </a:solidFill>
          <a:ln>
            <a:solidFill>
              <a:srgbClr val="3B69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722AD318-CE1E-4082-AAA0-789122E54EDA}"/>
              </a:ext>
            </a:extLst>
          </p:cNvPr>
          <p:cNvSpPr txBox="1"/>
          <p:nvPr/>
        </p:nvSpPr>
        <p:spPr>
          <a:xfrm>
            <a:off x="0" y="0"/>
            <a:ext cx="32487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84A9AC"/>
                </a:solidFill>
              </a:rPr>
              <a:t>Sheng Cheng and Derek A. Paley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D7CDF9FC-23AE-4863-A709-77FFED24BD5A}"/>
              </a:ext>
            </a:extLst>
          </p:cNvPr>
          <p:cNvSpPr txBox="1"/>
          <p:nvPr/>
        </p:nvSpPr>
        <p:spPr>
          <a:xfrm>
            <a:off x="8948509" y="-4144"/>
            <a:ext cx="32487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84A9AC"/>
                </a:solidFill>
              </a:rPr>
              <a:t>American Control Conference 2020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827811-541A-44BB-8714-90AF1AEC409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097" y="1794129"/>
            <a:ext cx="5817800" cy="436168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0D740B-1351-498F-A8C4-66306A42F35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097" y="1794129"/>
            <a:ext cx="5816471" cy="436069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D7E6DEC-6FD6-41FC-BC09-3973B684E198}"/>
              </a:ext>
            </a:extLst>
          </p:cNvPr>
          <p:cNvGrpSpPr/>
          <p:nvPr/>
        </p:nvGrpSpPr>
        <p:grpSpPr>
          <a:xfrm>
            <a:off x="6873998" y="1600335"/>
            <a:ext cx="4149022" cy="5255125"/>
            <a:chOff x="6912663" y="216218"/>
            <a:chExt cx="5243815" cy="6641782"/>
          </a:xfrm>
        </p:grpSpPr>
        <p:pic>
          <p:nvPicPr>
            <p:cNvPr id="16" name="Picture 15" descr="A close up of a map&#10;&#10;Description automatically generated">
              <a:extLst>
                <a:ext uri="{FF2B5EF4-FFF2-40B4-BE49-F238E27FC236}">
                  <a16:creationId xmlns:a16="http://schemas.microsoft.com/office/drawing/2014/main" id="{80DDD47C-2F42-41A7-8002-9A49F0F1FF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664" y="2717063"/>
              <a:ext cx="5243814" cy="4140937"/>
            </a:xfrm>
            <a:prstGeom prst="rect">
              <a:avLst/>
            </a:prstGeom>
          </p:spPr>
        </p:pic>
        <p:pic>
          <p:nvPicPr>
            <p:cNvPr id="18" name="Picture 17" descr="A close up of a map&#10;&#10;Description automatically generated">
              <a:extLst>
                <a:ext uri="{FF2B5EF4-FFF2-40B4-BE49-F238E27FC236}">
                  <a16:creationId xmlns:a16="http://schemas.microsoft.com/office/drawing/2014/main" id="{BB6FBDC2-F7A2-4E29-B99F-94A13B491B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663" y="216218"/>
              <a:ext cx="5243815" cy="2629526"/>
            </a:xfrm>
            <a:prstGeom prst="rect">
              <a:avLst/>
            </a:prstGeom>
          </p:spPr>
        </p:pic>
      </p:grp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9D9C4E6-39CB-4DE4-85D0-9B67D8168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ECE6C-4928-403C-811D-4D02CD9F50F1}" type="slidenum">
              <a:rPr lang="en-US" smtClean="0"/>
              <a:t>13</a:t>
            </a:fld>
            <a:endParaRPr lang="en-US" dirty="0"/>
          </a:p>
        </p:txBody>
      </p:sp>
      <p:grpSp>
        <p:nvGrpSpPr>
          <p:cNvPr id="578" name="Group 577">
            <a:extLst>
              <a:ext uri="{FF2B5EF4-FFF2-40B4-BE49-F238E27FC236}">
                <a16:creationId xmlns:a16="http://schemas.microsoft.com/office/drawing/2014/main" id="{446B4AAE-D042-49CD-80CF-56071E3CD75F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2857500" y="38100"/>
            <a:ext cx="6159499" cy="279400"/>
            <a:chOff x="2857500" y="38100"/>
            <a:chExt cx="6159499" cy="279400"/>
          </a:xfrm>
        </p:grpSpPr>
        <p:sp>
          <p:nvSpPr>
            <p:cNvPr id="560" name="TextBox 559">
              <a:hlinkClick r:id="rId26" action="ppaction://hlinksldjump" tooltip="257,2,Motivation,1"/>
              <a:extLst>
                <a:ext uri="{FF2B5EF4-FFF2-40B4-BE49-F238E27FC236}">
                  <a16:creationId xmlns:a16="http://schemas.microsoft.com/office/drawing/2014/main" id="{E2D81B82-8A56-417E-8B35-FF30C66C159E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2857500" y="38100"/>
              <a:ext cx="1669143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84A9AC"/>
                  </a:solidFill>
                  <a:latin typeface="Calibri" panose="020F0502020204030204" pitchFamily="34" charset="0"/>
                </a:rPr>
                <a:t>Introduction</a:t>
              </a:r>
            </a:p>
          </p:txBody>
        </p:sp>
        <p:sp>
          <p:nvSpPr>
            <p:cNvPr id="561" name="Oval 560">
              <a:hlinkClick r:id="rId26" action="ppaction://hlinksldjump" tooltip="257,2,Motivation,1"/>
              <a:extLst>
                <a:ext uri="{FF2B5EF4-FFF2-40B4-BE49-F238E27FC236}">
                  <a16:creationId xmlns:a16="http://schemas.microsoft.com/office/drawing/2014/main" id="{737BA7F2-ACC4-4E47-AB6F-12E789D25526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3140529" y="215900"/>
              <a:ext cx="101600" cy="101600"/>
            </a:xfrm>
            <a:prstGeom prst="ellipse">
              <a:avLst/>
            </a:prstGeom>
            <a:solidFill>
              <a:srgbClr val="84A9AC"/>
            </a:solidFill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2" name="Oval 561">
              <a:hlinkClick r:id="rId27" action="ppaction://hlinksldjump" tooltip="301,3,Slide 3,2"/>
              <a:extLst>
                <a:ext uri="{FF2B5EF4-FFF2-40B4-BE49-F238E27FC236}">
                  <a16:creationId xmlns:a16="http://schemas.microsoft.com/office/drawing/2014/main" id="{20C35826-4D1A-480F-94E9-F9835FF1226A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3474357" y="215900"/>
              <a:ext cx="101600" cy="101600"/>
            </a:xfrm>
            <a:prstGeom prst="ellipse">
              <a:avLst/>
            </a:prstGeom>
            <a:solidFill>
              <a:srgbClr val="84A9AC"/>
            </a:solidFill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3" name="Oval 562">
              <a:hlinkClick r:id="rId28" action="ppaction://hlinksldjump" tooltip="259,4,Infinite-dimensional system: LQR,3"/>
              <a:extLst>
                <a:ext uri="{FF2B5EF4-FFF2-40B4-BE49-F238E27FC236}">
                  <a16:creationId xmlns:a16="http://schemas.microsoft.com/office/drawing/2014/main" id="{39033099-149A-46EE-AB08-31319C1C2C7C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3808186" y="215900"/>
              <a:ext cx="101600" cy="101600"/>
            </a:xfrm>
            <a:prstGeom prst="ellipse">
              <a:avLst/>
            </a:prstGeom>
            <a:solidFill>
              <a:srgbClr val="84A9AC"/>
            </a:solidFill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4" name="Oval 563">
              <a:hlinkClick r:id="rId29" action="ppaction://hlinksldjump" tooltip="278,5,Infinite-dimensional system: LQR (cont.),4"/>
              <a:extLst>
                <a:ext uri="{FF2B5EF4-FFF2-40B4-BE49-F238E27FC236}">
                  <a16:creationId xmlns:a16="http://schemas.microsoft.com/office/drawing/2014/main" id="{18A4C260-60EE-4828-910F-33A221850AF8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4142014" y="215900"/>
              <a:ext cx="101600" cy="101600"/>
            </a:xfrm>
            <a:prstGeom prst="ellipse">
              <a:avLst/>
            </a:prstGeom>
            <a:solidFill>
              <a:srgbClr val="84A9AC"/>
            </a:solidFill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5" name="TextBox 564">
              <a:hlinkClick r:id="rId30" action="ppaction://hlinksldjump" tooltip="260,6,Problem formulation,5"/>
              <a:extLst>
                <a:ext uri="{FF2B5EF4-FFF2-40B4-BE49-F238E27FC236}">
                  <a16:creationId xmlns:a16="http://schemas.microsoft.com/office/drawing/2014/main" id="{8FF54DAD-A5C2-47E4-B68E-9305B2D317D8}"/>
                </a:ext>
              </a:extLst>
            </p:cNvPr>
            <p:cNvSpPr txBox="1"/>
            <p:nvPr>
              <p:custDataLst>
                <p:tags r:id="rId7"/>
              </p:custDataLst>
            </p:nvPr>
          </p:nvSpPr>
          <p:spPr>
            <a:xfrm>
              <a:off x="4653643" y="38100"/>
              <a:ext cx="1220107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84A9AC"/>
                  </a:solidFill>
                  <a:latin typeface="Calibri" panose="020F0502020204030204" pitchFamily="34" charset="0"/>
                </a:rPr>
                <a:t>Formulation</a:t>
              </a:r>
            </a:p>
          </p:txBody>
        </p:sp>
        <p:sp>
          <p:nvSpPr>
            <p:cNvPr id="566" name="Oval 565">
              <a:hlinkClick r:id="rId30" action="ppaction://hlinksldjump" tooltip="260,6,Problem formulation,5"/>
              <a:extLst>
                <a:ext uri="{FF2B5EF4-FFF2-40B4-BE49-F238E27FC236}">
                  <a16:creationId xmlns:a16="http://schemas.microsoft.com/office/drawing/2014/main" id="{03085D21-F513-4E8E-BB07-E43363662371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4907870" y="215900"/>
              <a:ext cx="101600" cy="101600"/>
            </a:xfrm>
            <a:prstGeom prst="ellipse">
              <a:avLst/>
            </a:prstGeom>
            <a:solidFill>
              <a:srgbClr val="84A9AC"/>
            </a:solidFill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7" name="Oval 566">
              <a:hlinkClick r:id="rId31" action="ppaction://hlinksldjump" tooltip="281,7,Optimal guidance: Actuator restricted to domain,6"/>
              <a:extLst>
                <a:ext uri="{FF2B5EF4-FFF2-40B4-BE49-F238E27FC236}">
                  <a16:creationId xmlns:a16="http://schemas.microsoft.com/office/drawing/2014/main" id="{1EC0CA88-8EF4-4BD4-8015-97D21D6CCB7D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5212897" y="215900"/>
              <a:ext cx="101600" cy="101600"/>
            </a:xfrm>
            <a:prstGeom prst="ellipse">
              <a:avLst/>
            </a:prstGeom>
            <a:solidFill>
              <a:srgbClr val="84A9AC"/>
            </a:solidFill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8" name="Oval 567">
              <a:hlinkClick r:id="rId32" action="ppaction://hlinksldjump" tooltip="282,8,Optimal guidance: Actuator restricted to domain (cont.),7"/>
              <a:extLst>
                <a:ext uri="{FF2B5EF4-FFF2-40B4-BE49-F238E27FC236}">
                  <a16:creationId xmlns:a16="http://schemas.microsoft.com/office/drawing/2014/main" id="{7DCC71BC-91E2-4CC8-A78B-BC708E3306EF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5517923" y="215900"/>
              <a:ext cx="101600" cy="101600"/>
            </a:xfrm>
            <a:prstGeom prst="ellipse">
              <a:avLst/>
            </a:prstGeom>
            <a:solidFill>
              <a:srgbClr val="84A9AC"/>
            </a:solidFill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9" name="TextBox 568">
              <a:hlinkClick r:id="rId33" action="ppaction://hlinksldjump" tooltip="269,11,Solution method: Approximated problem,8"/>
              <a:extLst>
                <a:ext uri="{FF2B5EF4-FFF2-40B4-BE49-F238E27FC236}">
                  <a16:creationId xmlns:a16="http://schemas.microsoft.com/office/drawing/2014/main" id="{86DBA245-4916-4795-8CC9-17F3B575E527}"/>
                </a:ext>
              </a:extLst>
            </p:cNvPr>
            <p:cNvSpPr txBox="1"/>
            <p:nvPr>
              <p:custDataLst>
                <p:tags r:id="rId11"/>
              </p:custDataLst>
            </p:nvPr>
          </p:nvSpPr>
          <p:spPr>
            <a:xfrm>
              <a:off x="6000750" y="38100"/>
              <a:ext cx="2118179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E7DFD5"/>
                  </a:solidFill>
                  <a:latin typeface="Calibri" panose="020F0502020204030204" pitchFamily="34" charset="0"/>
                </a:rPr>
                <a:t>Solution method</a:t>
              </a:r>
            </a:p>
          </p:txBody>
        </p:sp>
        <p:sp>
          <p:nvSpPr>
            <p:cNvPr id="570" name="Oval 569">
              <a:hlinkClick r:id="rId33" action="ppaction://hlinksldjump" tooltip="269,11,Solution method: Approximated problem,8"/>
              <a:extLst>
                <a:ext uri="{FF2B5EF4-FFF2-40B4-BE49-F238E27FC236}">
                  <a16:creationId xmlns:a16="http://schemas.microsoft.com/office/drawing/2014/main" id="{546BA2DE-23E3-4888-90C5-05B562BE2A19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6302980" y="215900"/>
              <a:ext cx="101600" cy="101600"/>
            </a:xfrm>
            <a:prstGeom prst="ellipse">
              <a:avLst/>
            </a:prstGeom>
            <a:solidFill>
              <a:srgbClr val="84A9AC"/>
            </a:solidFill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1" name="Oval 570">
              <a:hlinkClick r:id="rId34" action="ppaction://hlinksldjump" tooltip="283,12,Solution method: Pontryagin’s maximum principle,9"/>
              <a:extLst>
                <a:ext uri="{FF2B5EF4-FFF2-40B4-BE49-F238E27FC236}">
                  <a16:creationId xmlns:a16="http://schemas.microsoft.com/office/drawing/2014/main" id="{98194CD7-E77B-4CA1-BC07-E545F384A67A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6656010" y="215900"/>
              <a:ext cx="101600" cy="101600"/>
            </a:xfrm>
            <a:prstGeom prst="ellipse">
              <a:avLst/>
            </a:prstGeom>
            <a:solidFill>
              <a:srgbClr val="84A9AC"/>
            </a:solidFill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2" name="Oval 571">
              <a:hlinkClick r:id="rId35" action="ppaction://hlinksldjump" tooltip="308,14,Slide 14,10"/>
              <a:extLst>
                <a:ext uri="{FF2B5EF4-FFF2-40B4-BE49-F238E27FC236}">
                  <a16:creationId xmlns:a16="http://schemas.microsoft.com/office/drawing/2014/main" id="{ECC457FD-35EB-4BE8-856C-795EAACFEB43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7009040" y="215900"/>
              <a:ext cx="101600" cy="101600"/>
            </a:xfrm>
            <a:prstGeom prst="ellipse">
              <a:avLst/>
            </a:prstGeom>
            <a:solidFill>
              <a:srgbClr val="84A9AC"/>
            </a:solidFill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3" name="Oval 572">
              <a:hlinkClick r:id="rId36" action="ppaction://hlinksldjump" tooltip="286,15,Numerical example,11"/>
              <a:extLst>
                <a:ext uri="{FF2B5EF4-FFF2-40B4-BE49-F238E27FC236}">
                  <a16:creationId xmlns:a16="http://schemas.microsoft.com/office/drawing/2014/main" id="{67B34C20-111B-45B5-9415-BBB2C2659FD8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7362069" y="215900"/>
              <a:ext cx="101600" cy="101600"/>
            </a:xfrm>
            <a:prstGeom prst="ellipse">
              <a:avLst/>
            </a:prstGeom>
            <a:solidFill>
              <a:srgbClr val="84A9AC"/>
            </a:solidFill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4" name="Oval 573">
              <a:hlinkClick r:id="rId37" action="ppaction://hlinksldjump" tooltip="303,16,Numerical example (cont.),12"/>
              <a:extLst>
                <a:ext uri="{FF2B5EF4-FFF2-40B4-BE49-F238E27FC236}">
                  <a16:creationId xmlns:a16="http://schemas.microsoft.com/office/drawing/2014/main" id="{159CD5BE-811F-4526-B098-ECFEBE7FD3DF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7715099" y="215900"/>
              <a:ext cx="101600" cy="101600"/>
            </a:xfrm>
            <a:prstGeom prst="ellipse">
              <a:avLst/>
            </a:prstGeom>
            <a:solidFill>
              <a:srgbClr val="E7DFD5"/>
            </a:solidFill>
            <a:ln w="12700" cap="flat" cmpd="dbl" algn="ctr">
              <a:solidFill>
                <a:srgbClr val="E7DFD5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5" name="TextBox 574">
              <a:hlinkClick r:id="rId38" action="ppaction://hlinksldjump" tooltip="263,18,Summary and ongoing work,13"/>
              <a:extLst>
                <a:ext uri="{FF2B5EF4-FFF2-40B4-BE49-F238E27FC236}">
                  <a16:creationId xmlns:a16="http://schemas.microsoft.com/office/drawing/2014/main" id="{4FAB9707-1997-4475-B9B7-E8DAC17F3C0B}"/>
                </a:ext>
              </a:extLst>
            </p:cNvPr>
            <p:cNvSpPr txBox="1"/>
            <p:nvPr>
              <p:custDataLst>
                <p:tags r:id="rId17"/>
              </p:custDataLst>
            </p:nvPr>
          </p:nvSpPr>
          <p:spPr>
            <a:xfrm>
              <a:off x="8245928" y="38100"/>
              <a:ext cx="771071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84A9AC"/>
                  </a:solidFill>
                  <a:latin typeface="Calibri" panose="020F0502020204030204" pitchFamily="34" charset="0"/>
                </a:rPr>
                <a:t>Summary</a:t>
              </a:r>
            </a:p>
          </p:txBody>
        </p:sp>
        <p:sp>
          <p:nvSpPr>
            <p:cNvPr id="576" name="Oval 575">
              <a:hlinkClick r:id="rId38" action="ppaction://hlinksldjump" tooltip="263,18,Summary and ongoing work,13"/>
              <a:extLst>
                <a:ext uri="{FF2B5EF4-FFF2-40B4-BE49-F238E27FC236}">
                  <a16:creationId xmlns:a16="http://schemas.microsoft.com/office/drawing/2014/main" id="{8CB37178-E611-4E82-96B0-1E792E0B3B6E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8452152" y="215900"/>
              <a:ext cx="101600" cy="101600"/>
            </a:xfrm>
            <a:prstGeom prst="ellipse">
              <a:avLst/>
            </a:prstGeom>
            <a:noFill/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84A9AC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7" name="Oval 576">
              <a:hlinkClick r:id="rId39" action="ppaction://hlinksldjump" tooltip="309,19,Thank you!,14"/>
              <a:extLst>
                <a:ext uri="{FF2B5EF4-FFF2-40B4-BE49-F238E27FC236}">
                  <a16:creationId xmlns:a16="http://schemas.microsoft.com/office/drawing/2014/main" id="{70F83490-D8B2-4196-A719-1D044FB74AA1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8709176" y="215900"/>
              <a:ext cx="101600" cy="101600"/>
            </a:xfrm>
            <a:prstGeom prst="ellipse">
              <a:avLst/>
            </a:prstGeom>
            <a:noFill/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84A9AC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68273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>
            <a:extLst>
              <a:ext uri="{FF2B5EF4-FFF2-40B4-BE49-F238E27FC236}">
                <a16:creationId xmlns:a16="http://schemas.microsoft.com/office/drawing/2014/main" id="{E429A9BB-F373-4268-BC83-7C8C9ED235D1}"/>
              </a:ext>
            </a:extLst>
          </p:cNvPr>
          <p:cNvSpPr txBox="1">
            <a:spLocks/>
          </p:cNvSpPr>
          <p:nvPr/>
        </p:nvSpPr>
        <p:spPr>
          <a:xfrm>
            <a:off x="0" y="365126"/>
            <a:ext cx="12192000" cy="1101194"/>
          </a:xfrm>
          <a:prstGeom prst="rect">
            <a:avLst/>
          </a:prstGeom>
          <a:solidFill>
            <a:srgbClr val="20405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E7DFD5"/>
                </a:solidFill>
              </a:rPr>
              <a:t>Summary and ongoing work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41E63F6-C820-4960-B428-BCF99A131689}"/>
              </a:ext>
            </a:extLst>
          </p:cNvPr>
          <p:cNvSpPr/>
          <p:nvPr/>
        </p:nvSpPr>
        <p:spPr>
          <a:xfrm>
            <a:off x="0" y="-4144"/>
            <a:ext cx="12192000" cy="378792"/>
          </a:xfrm>
          <a:prstGeom prst="rect">
            <a:avLst/>
          </a:prstGeom>
          <a:solidFill>
            <a:srgbClr val="3B6978"/>
          </a:solidFill>
          <a:ln>
            <a:solidFill>
              <a:srgbClr val="3B69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DCD5D6B-2914-4EF7-912B-33C6005D4015}"/>
              </a:ext>
            </a:extLst>
          </p:cNvPr>
          <p:cNvSpPr txBox="1"/>
          <p:nvPr/>
        </p:nvSpPr>
        <p:spPr>
          <a:xfrm>
            <a:off x="0" y="0"/>
            <a:ext cx="32487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84A9AC"/>
                </a:solidFill>
              </a:rPr>
              <a:t>Sheng Cheng and Derek A. Paley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7D58B5F-3D0A-449E-9DE5-A25C68AE37CE}"/>
              </a:ext>
            </a:extLst>
          </p:cNvPr>
          <p:cNvSpPr txBox="1"/>
          <p:nvPr/>
        </p:nvSpPr>
        <p:spPr>
          <a:xfrm>
            <a:off x="8948509" y="-4144"/>
            <a:ext cx="32487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84A9AC"/>
                </a:solidFill>
              </a:rPr>
              <a:t>American Control Conference 2020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291142-AA59-40E6-85DF-98DCC53C34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6244167" cy="5032375"/>
          </a:xfrm>
        </p:spPr>
        <p:txBody>
          <a:bodyPr>
            <a:normAutofit/>
          </a:bodyPr>
          <a:lstStyle/>
          <a:p>
            <a:r>
              <a:rPr lang="en-US" dirty="0"/>
              <a:t>Optimal control of a diffusion process using a team of mobile actuators under jointly optimal guidance</a:t>
            </a:r>
          </a:p>
          <a:p>
            <a:endParaRPr lang="en-US" dirty="0"/>
          </a:p>
          <a:p>
            <a:r>
              <a:rPr lang="en-US" dirty="0"/>
              <a:t>Ongoing work</a:t>
            </a:r>
          </a:p>
          <a:p>
            <a:pPr lvl="1"/>
            <a:r>
              <a:rPr lang="en-US" dirty="0"/>
              <a:t>Extend the framework to diffusion-advection process with 2D spatial domain</a:t>
            </a:r>
          </a:p>
          <a:p>
            <a:pPr lvl="1"/>
            <a:r>
              <a:rPr lang="en-US" dirty="0"/>
              <a:t>More efficient numerical computation</a:t>
            </a:r>
          </a:p>
          <a:p>
            <a:pPr lvl="1"/>
            <a:r>
              <a:rPr lang="en-US" dirty="0"/>
              <a:t>Convergence of the solution of the approximated </a:t>
            </a:r>
            <a:r>
              <a:rPr lang="en-US"/>
              <a:t>problem (</a:t>
            </a:r>
            <a:r>
              <a:rPr lang="en-US" altLang="zh-CN"/>
              <a:t>AP</a:t>
            </a:r>
            <a:r>
              <a:rPr lang="en-US"/>
              <a:t>)</a:t>
            </a:r>
            <a:endParaRPr lang="en-US" dirty="0"/>
          </a:p>
          <a:p>
            <a:pPr lvl="1"/>
            <a:r>
              <a:rPr lang="en-US" dirty="0"/>
              <a:t>Simultaneous estimation and control with a team of mobile sensor-plus-actuators.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67DBE-03AB-4BE4-99DD-A3D5307AC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ECE6C-4928-403C-811D-4D02CD9F50F1}" type="slidenum">
              <a:rPr lang="en-US" smtClean="0"/>
              <a:t>14</a:t>
            </a:fld>
            <a:endParaRPr lang="en-US" dirty="0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AD49E1DB-0015-4BB8-AF59-766A7B88EEF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401" y="2195116"/>
            <a:ext cx="4877599" cy="3656806"/>
          </a:xfrm>
          <a:prstGeom prst="rect">
            <a:avLst/>
          </a:prstGeom>
        </p:spPr>
      </p:pic>
      <p:grpSp>
        <p:nvGrpSpPr>
          <p:cNvPr id="575" name="Group 574">
            <a:extLst>
              <a:ext uri="{FF2B5EF4-FFF2-40B4-BE49-F238E27FC236}">
                <a16:creationId xmlns:a16="http://schemas.microsoft.com/office/drawing/2014/main" id="{C09B1D66-08CA-4E58-BB5A-1DBC6843DF9F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2857500" y="38100"/>
            <a:ext cx="6159499" cy="279400"/>
            <a:chOff x="2857500" y="38100"/>
            <a:chExt cx="6159499" cy="279400"/>
          </a:xfrm>
        </p:grpSpPr>
        <p:sp>
          <p:nvSpPr>
            <p:cNvPr id="557" name="TextBox 556">
              <a:hlinkClick r:id="rId24" action="ppaction://hlinksldjump" tooltip="257,2,Motivation,1"/>
              <a:extLst>
                <a:ext uri="{FF2B5EF4-FFF2-40B4-BE49-F238E27FC236}">
                  <a16:creationId xmlns:a16="http://schemas.microsoft.com/office/drawing/2014/main" id="{8C82B9E2-3EFE-48FC-9CAE-3A27CC050DFA}"/>
                </a:ext>
              </a:extLst>
            </p:cNvPr>
            <p:cNvSpPr txBox="1"/>
            <p:nvPr>
              <p:custDataLst>
                <p:tags r:id="rId3"/>
              </p:custDataLst>
            </p:nvPr>
          </p:nvSpPr>
          <p:spPr>
            <a:xfrm>
              <a:off x="2857500" y="38100"/>
              <a:ext cx="1669143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84A9AC"/>
                  </a:solidFill>
                  <a:latin typeface="Calibri" panose="020F0502020204030204" pitchFamily="34" charset="0"/>
                </a:rPr>
                <a:t>Introduction</a:t>
              </a:r>
            </a:p>
          </p:txBody>
        </p:sp>
        <p:sp>
          <p:nvSpPr>
            <p:cNvPr id="558" name="Oval 557">
              <a:hlinkClick r:id="rId24" action="ppaction://hlinksldjump" tooltip="257,2,Motivation,1"/>
              <a:extLst>
                <a:ext uri="{FF2B5EF4-FFF2-40B4-BE49-F238E27FC236}">
                  <a16:creationId xmlns:a16="http://schemas.microsoft.com/office/drawing/2014/main" id="{81388F58-714C-46CE-8BCA-C03E1132AB30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3140529" y="215900"/>
              <a:ext cx="101600" cy="101600"/>
            </a:xfrm>
            <a:prstGeom prst="ellipse">
              <a:avLst/>
            </a:prstGeom>
            <a:solidFill>
              <a:srgbClr val="84A9AC"/>
            </a:solidFill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9" name="Oval 558">
              <a:hlinkClick r:id="rId25" action="ppaction://hlinksldjump" tooltip="301,3,Slide 3,2"/>
              <a:extLst>
                <a:ext uri="{FF2B5EF4-FFF2-40B4-BE49-F238E27FC236}">
                  <a16:creationId xmlns:a16="http://schemas.microsoft.com/office/drawing/2014/main" id="{EB592B50-F6A6-48D1-B132-2CC862C40D12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3474357" y="215900"/>
              <a:ext cx="101600" cy="101600"/>
            </a:xfrm>
            <a:prstGeom prst="ellipse">
              <a:avLst/>
            </a:prstGeom>
            <a:solidFill>
              <a:srgbClr val="84A9AC"/>
            </a:solidFill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0" name="Oval 559">
              <a:hlinkClick r:id="rId26" action="ppaction://hlinksldjump" tooltip="259,4,Infinite-dimensional system: LQR,3"/>
              <a:extLst>
                <a:ext uri="{FF2B5EF4-FFF2-40B4-BE49-F238E27FC236}">
                  <a16:creationId xmlns:a16="http://schemas.microsoft.com/office/drawing/2014/main" id="{EA719C4B-67AD-417A-83AB-396EB4769528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3808186" y="215900"/>
              <a:ext cx="101600" cy="101600"/>
            </a:xfrm>
            <a:prstGeom prst="ellipse">
              <a:avLst/>
            </a:prstGeom>
            <a:solidFill>
              <a:srgbClr val="84A9AC"/>
            </a:solidFill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1" name="Oval 560">
              <a:hlinkClick r:id="rId27" action="ppaction://hlinksldjump" tooltip="278,5,Infinite-dimensional system: LQR (cont.),4"/>
              <a:extLst>
                <a:ext uri="{FF2B5EF4-FFF2-40B4-BE49-F238E27FC236}">
                  <a16:creationId xmlns:a16="http://schemas.microsoft.com/office/drawing/2014/main" id="{C6846FD0-0D10-4A98-ABA7-21D3D2A4278A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4142014" y="215900"/>
              <a:ext cx="101600" cy="101600"/>
            </a:xfrm>
            <a:prstGeom prst="ellipse">
              <a:avLst/>
            </a:prstGeom>
            <a:solidFill>
              <a:srgbClr val="84A9AC"/>
            </a:solidFill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2" name="TextBox 561">
              <a:hlinkClick r:id="rId28" action="ppaction://hlinksldjump" tooltip="260,6,Problem formulation,5"/>
              <a:extLst>
                <a:ext uri="{FF2B5EF4-FFF2-40B4-BE49-F238E27FC236}">
                  <a16:creationId xmlns:a16="http://schemas.microsoft.com/office/drawing/2014/main" id="{F8947E17-8145-4DED-91B7-7E81B9E28454}"/>
                </a:ext>
              </a:extLst>
            </p:cNvPr>
            <p:cNvSpPr txBox="1"/>
            <p:nvPr>
              <p:custDataLst>
                <p:tags r:id="rId8"/>
              </p:custDataLst>
            </p:nvPr>
          </p:nvSpPr>
          <p:spPr>
            <a:xfrm>
              <a:off x="4653643" y="38100"/>
              <a:ext cx="1220107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84A9AC"/>
                  </a:solidFill>
                  <a:latin typeface="Calibri" panose="020F0502020204030204" pitchFamily="34" charset="0"/>
                </a:rPr>
                <a:t>Formulation</a:t>
              </a:r>
            </a:p>
          </p:txBody>
        </p:sp>
        <p:sp>
          <p:nvSpPr>
            <p:cNvPr id="563" name="Oval 562">
              <a:hlinkClick r:id="rId28" action="ppaction://hlinksldjump" tooltip="260,6,Problem formulation,5"/>
              <a:extLst>
                <a:ext uri="{FF2B5EF4-FFF2-40B4-BE49-F238E27FC236}">
                  <a16:creationId xmlns:a16="http://schemas.microsoft.com/office/drawing/2014/main" id="{CB345C7E-009C-46E5-8B4E-927095870082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4907870" y="215900"/>
              <a:ext cx="101600" cy="101600"/>
            </a:xfrm>
            <a:prstGeom prst="ellipse">
              <a:avLst/>
            </a:prstGeom>
            <a:solidFill>
              <a:srgbClr val="84A9AC"/>
            </a:solidFill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4" name="Oval 563">
              <a:hlinkClick r:id="rId29" action="ppaction://hlinksldjump" tooltip="281,7,Optimal guidance: Actuator restricted to domain,6"/>
              <a:extLst>
                <a:ext uri="{FF2B5EF4-FFF2-40B4-BE49-F238E27FC236}">
                  <a16:creationId xmlns:a16="http://schemas.microsoft.com/office/drawing/2014/main" id="{C145E35A-CB97-48F8-99B9-D456442FAF3C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5212897" y="215900"/>
              <a:ext cx="101600" cy="101600"/>
            </a:xfrm>
            <a:prstGeom prst="ellipse">
              <a:avLst/>
            </a:prstGeom>
            <a:solidFill>
              <a:srgbClr val="84A9AC"/>
            </a:solidFill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5" name="Oval 564">
              <a:hlinkClick r:id="rId30" action="ppaction://hlinksldjump" tooltip="282,8,Optimal guidance: Actuator restricted to domain (cont.),7"/>
              <a:extLst>
                <a:ext uri="{FF2B5EF4-FFF2-40B4-BE49-F238E27FC236}">
                  <a16:creationId xmlns:a16="http://schemas.microsoft.com/office/drawing/2014/main" id="{66B099FB-97EE-45D5-A5B8-C2D548216E61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5517923" y="215900"/>
              <a:ext cx="101600" cy="101600"/>
            </a:xfrm>
            <a:prstGeom prst="ellipse">
              <a:avLst/>
            </a:prstGeom>
            <a:solidFill>
              <a:srgbClr val="84A9AC"/>
            </a:solidFill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6" name="TextBox 565">
              <a:hlinkClick r:id="rId31" action="ppaction://hlinksldjump" tooltip="269,11,Solution method: Approximated problem,8"/>
              <a:extLst>
                <a:ext uri="{FF2B5EF4-FFF2-40B4-BE49-F238E27FC236}">
                  <a16:creationId xmlns:a16="http://schemas.microsoft.com/office/drawing/2014/main" id="{F7DD9594-C2C9-4ED5-900B-284F4F0D9359}"/>
                </a:ext>
              </a:extLst>
            </p:cNvPr>
            <p:cNvSpPr txBox="1"/>
            <p:nvPr>
              <p:custDataLst>
                <p:tags r:id="rId12"/>
              </p:custDataLst>
            </p:nvPr>
          </p:nvSpPr>
          <p:spPr>
            <a:xfrm>
              <a:off x="6000750" y="38100"/>
              <a:ext cx="2118179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84A9AC"/>
                  </a:solidFill>
                  <a:latin typeface="Calibri" panose="020F0502020204030204" pitchFamily="34" charset="0"/>
                </a:rPr>
                <a:t>Solution method</a:t>
              </a:r>
            </a:p>
          </p:txBody>
        </p:sp>
        <p:sp>
          <p:nvSpPr>
            <p:cNvPr id="567" name="Oval 566">
              <a:hlinkClick r:id="rId31" action="ppaction://hlinksldjump" tooltip="269,11,Solution method: Approximated problem,8"/>
              <a:extLst>
                <a:ext uri="{FF2B5EF4-FFF2-40B4-BE49-F238E27FC236}">
                  <a16:creationId xmlns:a16="http://schemas.microsoft.com/office/drawing/2014/main" id="{431C3462-6CE8-4664-B1E6-E581E3D15CC2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6302980" y="215900"/>
              <a:ext cx="101600" cy="101600"/>
            </a:xfrm>
            <a:prstGeom prst="ellipse">
              <a:avLst/>
            </a:prstGeom>
            <a:solidFill>
              <a:srgbClr val="84A9AC"/>
            </a:solidFill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8" name="Oval 567">
              <a:hlinkClick r:id="rId32" action="ppaction://hlinksldjump" tooltip="283,12,Solution method: Pontryagin’s maximum principle,9"/>
              <a:extLst>
                <a:ext uri="{FF2B5EF4-FFF2-40B4-BE49-F238E27FC236}">
                  <a16:creationId xmlns:a16="http://schemas.microsoft.com/office/drawing/2014/main" id="{DBF5FD0C-FA5A-4DAF-89DB-39EF6F7357F0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6656010" y="215900"/>
              <a:ext cx="101600" cy="101600"/>
            </a:xfrm>
            <a:prstGeom prst="ellipse">
              <a:avLst/>
            </a:prstGeom>
            <a:solidFill>
              <a:srgbClr val="84A9AC"/>
            </a:solidFill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9" name="Oval 568">
              <a:hlinkClick r:id="rId33" action="ppaction://hlinksldjump" tooltip="308,14,Slide 14,10"/>
              <a:extLst>
                <a:ext uri="{FF2B5EF4-FFF2-40B4-BE49-F238E27FC236}">
                  <a16:creationId xmlns:a16="http://schemas.microsoft.com/office/drawing/2014/main" id="{2055EA95-25A2-48D1-AF85-A13FE57D756B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7009040" y="215900"/>
              <a:ext cx="101600" cy="101600"/>
            </a:xfrm>
            <a:prstGeom prst="ellipse">
              <a:avLst/>
            </a:prstGeom>
            <a:solidFill>
              <a:srgbClr val="84A9AC"/>
            </a:solidFill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0" name="Oval 569">
              <a:hlinkClick r:id="rId34" action="ppaction://hlinksldjump" tooltip="286,15,Numerical example,11"/>
              <a:extLst>
                <a:ext uri="{FF2B5EF4-FFF2-40B4-BE49-F238E27FC236}">
                  <a16:creationId xmlns:a16="http://schemas.microsoft.com/office/drawing/2014/main" id="{CC1959DB-07A0-46F0-8479-137B8937C9C6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7362069" y="215900"/>
              <a:ext cx="101600" cy="101600"/>
            </a:xfrm>
            <a:prstGeom prst="ellipse">
              <a:avLst/>
            </a:prstGeom>
            <a:solidFill>
              <a:srgbClr val="84A9AC"/>
            </a:solidFill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1" name="Oval 570">
              <a:hlinkClick r:id="rId35" action="ppaction://hlinksldjump" tooltip="303,16,Numerical example (cont.),12"/>
              <a:extLst>
                <a:ext uri="{FF2B5EF4-FFF2-40B4-BE49-F238E27FC236}">
                  <a16:creationId xmlns:a16="http://schemas.microsoft.com/office/drawing/2014/main" id="{D8BB654D-649E-4A16-B643-D1BFE34AC04D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7715099" y="215900"/>
              <a:ext cx="101600" cy="101600"/>
            </a:xfrm>
            <a:prstGeom prst="ellipse">
              <a:avLst/>
            </a:prstGeom>
            <a:solidFill>
              <a:srgbClr val="84A9AC"/>
            </a:solidFill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2" name="TextBox 571">
              <a:hlinkClick r:id="rId36" action="ppaction://hlinksldjump" tooltip="263,18,Summary and ongoing work,13"/>
              <a:extLst>
                <a:ext uri="{FF2B5EF4-FFF2-40B4-BE49-F238E27FC236}">
                  <a16:creationId xmlns:a16="http://schemas.microsoft.com/office/drawing/2014/main" id="{C0C4D942-3785-481B-98C9-3CEDA02F2BBA}"/>
                </a:ext>
              </a:extLst>
            </p:cNvPr>
            <p:cNvSpPr txBox="1"/>
            <p:nvPr>
              <p:custDataLst>
                <p:tags r:id="rId18"/>
              </p:custDataLst>
            </p:nvPr>
          </p:nvSpPr>
          <p:spPr>
            <a:xfrm>
              <a:off x="8245928" y="38100"/>
              <a:ext cx="771071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E7DFD5"/>
                  </a:solidFill>
                  <a:latin typeface="Calibri" panose="020F0502020204030204" pitchFamily="34" charset="0"/>
                </a:rPr>
                <a:t>Summary</a:t>
              </a:r>
            </a:p>
          </p:txBody>
        </p:sp>
        <p:sp>
          <p:nvSpPr>
            <p:cNvPr id="573" name="Oval 572">
              <a:hlinkClick r:id="rId36" action="ppaction://hlinksldjump" tooltip="263,18,Summary and ongoing work,13"/>
              <a:extLst>
                <a:ext uri="{FF2B5EF4-FFF2-40B4-BE49-F238E27FC236}">
                  <a16:creationId xmlns:a16="http://schemas.microsoft.com/office/drawing/2014/main" id="{99527026-8675-4785-BB90-393CFDE11347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8452152" y="215900"/>
              <a:ext cx="101600" cy="101600"/>
            </a:xfrm>
            <a:prstGeom prst="ellipse">
              <a:avLst/>
            </a:prstGeom>
            <a:solidFill>
              <a:srgbClr val="E7DFD5"/>
            </a:solidFill>
            <a:ln w="12700" cap="flat" cmpd="dbl" algn="ctr">
              <a:solidFill>
                <a:srgbClr val="E7DFD5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4" name="Oval 573">
              <a:hlinkClick r:id="rId37" action="ppaction://hlinksldjump" tooltip="309,19,Thank you!,14"/>
              <a:extLst>
                <a:ext uri="{FF2B5EF4-FFF2-40B4-BE49-F238E27FC236}">
                  <a16:creationId xmlns:a16="http://schemas.microsoft.com/office/drawing/2014/main" id="{F6336988-6D04-4AB4-87B0-ACA1F107DA17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8709176" y="215900"/>
              <a:ext cx="101600" cy="101600"/>
            </a:xfrm>
            <a:prstGeom prst="ellipse">
              <a:avLst/>
            </a:prstGeom>
            <a:noFill/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84A9AC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6506798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id="{EF853068-8134-4516-A20B-2BE081E75F4A}"/>
              </a:ext>
            </a:extLst>
          </p:cNvPr>
          <p:cNvSpPr txBox="1">
            <a:spLocks/>
          </p:cNvSpPr>
          <p:nvPr/>
        </p:nvSpPr>
        <p:spPr>
          <a:xfrm>
            <a:off x="0" y="365126"/>
            <a:ext cx="12192000" cy="1101194"/>
          </a:xfrm>
          <a:prstGeom prst="rect">
            <a:avLst/>
          </a:prstGeom>
          <a:solidFill>
            <a:srgbClr val="20405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E7DFD5"/>
                </a:solidFill>
              </a:rPr>
              <a:t>Thank you!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BBF413B-B251-49F4-8096-CE7CA8CD8AA3}"/>
              </a:ext>
            </a:extLst>
          </p:cNvPr>
          <p:cNvSpPr/>
          <p:nvPr/>
        </p:nvSpPr>
        <p:spPr>
          <a:xfrm>
            <a:off x="0" y="-4144"/>
            <a:ext cx="12192000" cy="378792"/>
          </a:xfrm>
          <a:prstGeom prst="rect">
            <a:avLst/>
          </a:prstGeom>
          <a:solidFill>
            <a:srgbClr val="3B6978"/>
          </a:solidFill>
          <a:ln>
            <a:solidFill>
              <a:srgbClr val="3B69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A9E0592-C806-4E8B-A679-2FCA5C2435CF}"/>
              </a:ext>
            </a:extLst>
          </p:cNvPr>
          <p:cNvSpPr txBox="1"/>
          <p:nvPr/>
        </p:nvSpPr>
        <p:spPr>
          <a:xfrm>
            <a:off x="0" y="0"/>
            <a:ext cx="32487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84A9AC"/>
                </a:solidFill>
              </a:rPr>
              <a:t>Sheng Cheng and Derek A. Paley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B76B5F9-DD4F-49CB-84FC-344D5C70CB30}"/>
              </a:ext>
            </a:extLst>
          </p:cNvPr>
          <p:cNvSpPr txBox="1"/>
          <p:nvPr/>
        </p:nvSpPr>
        <p:spPr>
          <a:xfrm>
            <a:off x="8948509" y="-4144"/>
            <a:ext cx="32487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84A9AC"/>
                </a:solidFill>
              </a:rPr>
              <a:t>American Control Conference 2020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291142-AA59-40E6-85DF-98DCC53C34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60689"/>
            <a:ext cx="10837333" cy="364331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This work is supported by DARPA Contract No. HR001118C0142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3200" dirty="0"/>
              <a:t>cheng@terpmail.umd.edu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67DBE-03AB-4BE4-99DD-A3D5307AC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ECE6C-4928-403C-811D-4D02CD9F50F1}" type="slidenum">
              <a:rPr lang="en-US" smtClean="0"/>
              <a:t>15</a:t>
            </a:fld>
            <a:endParaRPr lang="en-US" dirty="0"/>
          </a:p>
        </p:txBody>
      </p:sp>
      <p:pic>
        <p:nvPicPr>
          <p:cNvPr id="46" name="Picture 45" descr="A picture containing shirt&#10;&#10;Description automatically generated">
            <a:extLst>
              <a:ext uri="{FF2B5EF4-FFF2-40B4-BE49-F238E27FC236}">
                <a16:creationId xmlns:a16="http://schemas.microsoft.com/office/drawing/2014/main" id="{C6EF241C-7F73-4F6A-A4ED-9C7E30ADF69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14553"/>
            <a:ext cx="2832013" cy="1543447"/>
          </a:xfrm>
          <a:prstGeom prst="rect">
            <a:avLst/>
          </a:prstGeom>
        </p:spPr>
      </p:pic>
      <p:pic>
        <p:nvPicPr>
          <p:cNvPr id="48" name="Picture 2" descr="Defense Advanced Research Projects Agency - Discovery Analytics Center">
            <a:extLst>
              <a:ext uri="{FF2B5EF4-FFF2-40B4-BE49-F238E27FC236}">
                <a16:creationId xmlns:a16="http://schemas.microsoft.com/office/drawing/2014/main" id="{4E14C9F2-722E-4CE5-869D-EA97BFBC4C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90" b="22476"/>
          <a:stretch/>
        </p:blipFill>
        <p:spPr bwMode="auto">
          <a:xfrm>
            <a:off x="9827999" y="5503443"/>
            <a:ext cx="2292197" cy="126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Do Good Robotics Symposium | October 3-4, 2019 | University of Maryland,  College Park">
            <a:extLst>
              <a:ext uri="{FF2B5EF4-FFF2-40B4-BE49-F238E27FC236}">
                <a16:creationId xmlns:a16="http://schemas.microsoft.com/office/drawing/2014/main" id="{73CB655F-B36D-4DBC-BB72-7AF2397343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8" t="17617" r="45020" b="16680"/>
          <a:stretch/>
        </p:blipFill>
        <p:spPr bwMode="auto">
          <a:xfrm>
            <a:off x="3905823" y="5596400"/>
            <a:ext cx="4848365" cy="97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77" name="Group 576">
            <a:extLst>
              <a:ext uri="{FF2B5EF4-FFF2-40B4-BE49-F238E27FC236}">
                <a16:creationId xmlns:a16="http://schemas.microsoft.com/office/drawing/2014/main" id="{2282B1F9-235E-401F-BE06-EC6FA31492A2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2857500" y="38100"/>
            <a:ext cx="6159499" cy="279400"/>
            <a:chOff x="2857500" y="38100"/>
            <a:chExt cx="6159499" cy="279400"/>
          </a:xfrm>
        </p:grpSpPr>
        <p:sp>
          <p:nvSpPr>
            <p:cNvPr id="559" name="TextBox 558">
              <a:hlinkClick r:id="rId25" action="ppaction://hlinksldjump" tooltip="257,2,Motivation,1"/>
              <a:extLst>
                <a:ext uri="{FF2B5EF4-FFF2-40B4-BE49-F238E27FC236}">
                  <a16:creationId xmlns:a16="http://schemas.microsoft.com/office/drawing/2014/main" id="{53443CBC-8FC5-48AB-BE67-F7F917097FA0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2857500" y="38100"/>
              <a:ext cx="1669143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84A9AC"/>
                  </a:solidFill>
                  <a:latin typeface="Calibri" panose="020F0502020204030204" pitchFamily="34" charset="0"/>
                </a:rPr>
                <a:t>Introduction</a:t>
              </a:r>
            </a:p>
          </p:txBody>
        </p:sp>
        <p:sp>
          <p:nvSpPr>
            <p:cNvPr id="560" name="Oval 559">
              <a:hlinkClick r:id="rId25" action="ppaction://hlinksldjump" tooltip="257,2,Motivation,1"/>
              <a:extLst>
                <a:ext uri="{FF2B5EF4-FFF2-40B4-BE49-F238E27FC236}">
                  <a16:creationId xmlns:a16="http://schemas.microsoft.com/office/drawing/2014/main" id="{83E2F7A9-B3B5-4993-8D74-57FA7087C3DD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3140529" y="215900"/>
              <a:ext cx="101600" cy="101600"/>
            </a:xfrm>
            <a:prstGeom prst="ellipse">
              <a:avLst/>
            </a:prstGeom>
            <a:solidFill>
              <a:srgbClr val="84A9AC"/>
            </a:solidFill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1" name="Oval 560">
              <a:hlinkClick r:id="rId26" action="ppaction://hlinksldjump" tooltip="301,3,Slide 3,2"/>
              <a:extLst>
                <a:ext uri="{FF2B5EF4-FFF2-40B4-BE49-F238E27FC236}">
                  <a16:creationId xmlns:a16="http://schemas.microsoft.com/office/drawing/2014/main" id="{20A7283A-C8D2-44F4-9CA1-C7B69A1AAC93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3474357" y="215900"/>
              <a:ext cx="101600" cy="101600"/>
            </a:xfrm>
            <a:prstGeom prst="ellipse">
              <a:avLst/>
            </a:prstGeom>
            <a:solidFill>
              <a:srgbClr val="84A9AC"/>
            </a:solidFill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2" name="Oval 561">
              <a:hlinkClick r:id="rId27" action="ppaction://hlinksldjump" tooltip="259,4,Infinite-dimensional system: LQR,3"/>
              <a:extLst>
                <a:ext uri="{FF2B5EF4-FFF2-40B4-BE49-F238E27FC236}">
                  <a16:creationId xmlns:a16="http://schemas.microsoft.com/office/drawing/2014/main" id="{30B7DA00-7E48-4BFA-9CAE-B60C04F7FF73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3808186" y="215900"/>
              <a:ext cx="101600" cy="101600"/>
            </a:xfrm>
            <a:prstGeom prst="ellipse">
              <a:avLst/>
            </a:prstGeom>
            <a:solidFill>
              <a:srgbClr val="84A9AC"/>
            </a:solidFill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3" name="Oval 562">
              <a:hlinkClick r:id="rId28" action="ppaction://hlinksldjump" tooltip="278,5,Infinite-dimensional system: LQR (cont.),4"/>
              <a:extLst>
                <a:ext uri="{FF2B5EF4-FFF2-40B4-BE49-F238E27FC236}">
                  <a16:creationId xmlns:a16="http://schemas.microsoft.com/office/drawing/2014/main" id="{7EBC5D25-D8B6-42FA-87CC-73E0D55DB51D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4142014" y="215900"/>
              <a:ext cx="101600" cy="101600"/>
            </a:xfrm>
            <a:prstGeom prst="ellipse">
              <a:avLst/>
            </a:prstGeom>
            <a:solidFill>
              <a:srgbClr val="84A9AC"/>
            </a:solidFill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4" name="TextBox 563">
              <a:hlinkClick r:id="rId29" action="ppaction://hlinksldjump" tooltip="260,6,Problem formulation,5"/>
              <a:extLst>
                <a:ext uri="{FF2B5EF4-FFF2-40B4-BE49-F238E27FC236}">
                  <a16:creationId xmlns:a16="http://schemas.microsoft.com/office/drawing/2014/main" id="{EECCFF37-B855-49BB-8A83-77634C4C9F3E}"/>
                </a:ext>
              </a:extLst>
            </p:cNvPr>
            <p:cNvSpPr txBox="1"/>
            <p:nvPr>
              <p:custDataLst>
                <p:tags r:id="rId7"/>
              </p:custDataLst>
            </p:nvPr>
          </p:nvSpPr>
          <p:spPr>
            <a:xfrm>
              <a:off x="4653643" y="38100"/>
              <a:ext cx="1220107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84A9AC"/>
                  </a:solidFill>
                  <a:latin typeface="Calibri" panose="020F0502020204030204" pitchFamily="34" charset="0"/>
                </a:rPr>
                <a:t>Formulation</a:t>
              </a:r>
            </a:p>
          </p:txBody>
        </p:sp>
        <p:sp>
          <p:nvSpPr>
            <p:cNvPr id="565" name="Oval 564">
              <a:hlinkClick r:id="rId29" action="ppaction://hlinksldjump" tooltip="260,6,Problem formulation,5"/>
              <a:extLst>
                <a:ext uri="{FF2B5EF4-FFF2-40B4-BE49-F238E27FC236}">
                  <a16:creationId xmlns:a16="http://schemas.microsoft.com/office/drawing/2014/main" id="{E48804F8-6D99-49C8-93BD-CBDCC8D0F42F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4907870" y="215900"/>
              <a:ext cx="101600" cy="101600"/>
            </a:xfrm>
            <a:prstGeom prst="ellipse">
              <a:avLst/>
            </a:prstGeom>
            <a:solidFill>
              <a:srgbClr val="84A9AC"/>
            </a:solidFill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6" name="Oval 565">
              <a:hlinkClick r:id="rId30" action="ppaction://hlinksldjump" tooltip="281,7,Optimal guidance: Actuator restricted to domain,6"/>
              <a:extLst>
                <a:ext uri="{FF2B5EF4-FFF2-40B4-BE49-F238E27FC236}">
                  <a16:creationId xmlns:a16="http://schemas.microsoft.com/office/drawing/2014/main" id="{6552DA46-2B3B-47DE-B66B-716187ADCA86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5212897" y="215900"/>
              <a:ext cx="101600" cy="101600"/>
            </a:xfrm>
            <a:prstGeom prst="ellipse">
              <a:avLst/>
            </a:prstGeom>
            <a:solidFill>
              <a:srgbClr val="84A9AC"/>
            </a:solidFill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7" name="Oval 566">
              <a:hlinkClick r:id="rId31" action="ppaction://hlinksldjump" tooltip="282,8,Optimal guidance: Actuator restricted to domain (cont.),7"/>
              <a:extLst>
                <a:ext uri="{FF2B5EF4-FFF2-40B4-BE49-F238E27FC236}">
                  <a16:creationId xmlns:a16="http://schemas.microsoft.com/office/drawing/2014/main" id="{41B53CD2-999B-4735-804E-696BD1A84D64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5517923" y="215900"/>
              <a:ext cx="101600" cy="101600"/>
            </a:xfrm>
            <a:prstGeom prst="ellipse">
              <a:avLst/>
            </a:prstGeom>
            <a:solidFill>
              <a:srgbClr val="84A9AC"/>
            </a:solidFill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8" name="TextBox 567">
              <a:hlinkClick r:id="rId32" action="ppaction://hlinksldjump" tooltip="269,11,Solution method: Approximated problem,8"/>
              <a:extLst>
                <a:ext uri="{FF2B5EF4-FFF2-40B4-BE49-F238E27FC236}">
                  <a16:creationId xmlns:a16="http://schemas.microsoft.com/office/drawing/2014/main" id="{79B59D0A-8556-4B48-9CA5-8EAE1C68CC2E}"/>
                </a:ext>
              </a:extLst>
            </p:cNvPr>
            <p:cNvSpPr txBox="1"/>
            <p:nvPr>
              <p:custDataLst>
                <p:tags r:id="rId11"/>
              </p:custDataLst>
            </p:nvPr>
          </p:nvSpPr>
          <p:spPr>
            <a:xfrm>
              <a:off x="6000750" y="38100"/>
              <a:ext cx="2118179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84A9AC"/>
                  </a:solidFill>
                  <a:latin typeface="Calibri" panose="020F0502020204030204" pitchFamily="34" charset="0"/>
                </a:rPr>
                <a:t>Solution method</a:t>
              </a:r>
            </a:p>
          </p:txBody>
        </p:sp>
        <p:sp>
          <p:nvSpPr>
            <p:cNvPr id="569" name="Oval 568">
              <a:hlinkClick r:id="rId32" action="ppaction://hlinksldjump" tooltip="269,11,Solution method: Approximated problem,8"/>
              <a:extLst>
                <a:ext uri="{FF2B5EF4-FFF2-40B4-BE49-F238E27FC236}">
                  <a16:creationId xmlns:a16="http://schemas.microsoft.com/office/drawing/2014/main" id="{B4D69050-B440-4E06-82A7-CE3447481002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6302980" y="215900"/>
              <a:ext cx="101600" cy="101600"/>
            </a:xfrm>
            <a:prstGeom prst="ellipse">
              <a:avLst/>
            </a:prstGeom>
            <a:solidFill>
              <a:srgbClr val="84A9AC"/>
            </a:solidFill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0" name="Oval 569">
              <a:hlinkClick r:id="rId33" action="ppaction://hlinksldjump" tooltip="283,12,Solution method: Pontryagin’s maximum principle,9"/>
              <a:extLst>
                <a:ext uri="{FF2B5EF4-FFF2-40B4-BE49-F238E27FC236}">
                  <a16:creationId xmlns:a16="http://schemas.microsoft.com/office/drawing/2014/main" id="{AA91AAFB-49CE-4153-A6BE-F6E179F03697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6656010" y="215900"/>
              <a:ext cx="101600" cy="101600"/>
            </a:xfrm>
            <a:prstGeom prst="ellipse">
              <a:avLst/>
            </a:prstGeom>
            <a:solidFill>
              <a:srgbClr val="84A9AC"/>
            </a:solidFill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1" name="Oval 570">
              <a:hlinkClick r:id="rId34" action="ppaction://hlinksldjump" tooltip="308,14,Slide 14,10"/>
              <a:extLst>
                <a:ext uri="{FF2B5EF4-FFF2-40B4-BE49-F238E27FC236}">
                  <a16:creationId xmlns:a16="http://schemas.microsoft.com/office/drawing/2014/main" id="{792CEAA8-7A7D-4F25-A004-DA00C186A6E4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7009040" y="215900"/>
              <a:ext cx="101600" cy="101600"/>
            </a:xfrm>
            <a:prstGeom prst="ellipse">
              <a:avLst/>
            </a:prstGeom>
            <a:solidFill>
              <a:srgbClr val="84A9AC"/>
            </a:solidFill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2" name="Oval 571">
              <a:hlinkClick r:id="rId35" action="ppaction://hlinksldjump" tooltip="286,15,Numerical example,11"/>
              <a:extLst>
                <a:ext uri="{FF2B5EF4-FFF2-40B4-BE49-F238E27FC236}">
                  <a16:creationId xmlns:a16="http://schemas.microsoft.com/office/drawing/2014/main" id="{9DA16E23-E99C-4CE5-A941-1722C3733F07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7362069" y="215900"/>
              <a:ext cx="101600" cy="101600"/>
            </a:xfrm>
            <a:prstGeom prst="ellipse">
              <a:avLst/>
            </a:prstGeom>
            <a:solidFill>
              <a:srgbClr val="84A9AC"/>
            </a:solidFill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3" name="Oval 572">
              <a:hlinkClick r:id="rId36" action="ppaction://hlinksldjump" tooltip="303,16,Numerical example (cont.),12"/>
              <a:extLst>
                <a:ext uri="{FF2B5EF4-FFF2-40B4-BE49-F238E27FC236}">
                  <a16:creationId xmlns:a16="http://schemas.microsoft.com/office/drawing/2014/main" id="{98D7E35C-A7F1-4239-9EAC-D3D0B76D260C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7715099" y="215900"/>
              <a:ext cx="101600" cy="101600"/>
            </a:xfrm>
            <a:prstGeom prst="ellipse">
              <a:avLst/>
            </a:prstGeom>
            <a:solidFill>
              <a:srgbClr val="84A9AC"/>
            </a:solidFill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4" name="TextBox 573">
              <a:hlinkClick r:id="rId37" action="ppaction://hlinksldjump" tooltip="263,18,Summary and ongoing work,13"/>
              <a:extLst>
                <a:ext uri="{FF2B5EF4-FFF2-40B4-BE49-F238E27FC236}">
                  <a16:creationId xmlns:a16="http://schemas.microsoft.com/office/drawing/2014/main" id="{2719928A-3EC7-4EB3-8AA0-ECEB5193AFD8}"/>
                </a:ext>
              </a:extLst>
            </p:cNvPr>
            <p:cNvSpPr txBox="1"/>
            <p:nvPr>
              <p:custDataLst>
                <p:tags r:id="rId17"/>
              </p:custDataLst>
            </p:nvPr>
          </p:nvSpPr>
          <p:spPr>
            <a:xfrm>
              <a:off x="8245928" y="38100"/>
              <a:ext cx="771071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E7DFD5"/>
                  </a:solidFill>
                  <a:latin typeface="Calibri" panose="020F0502020204030204" pitchFamily="34" charset="0"/>
                </a:rPr>
                <a:t>Summary</a:t>
              </a:r>
            </a:p>
          </p:txBody>
        </p:sp>
        <p:sp>
          <p:nvSpPr>
            <p:cNvPr id="575" name="Oval 574">
              <a:hlinkClick r:id="rId37" action="ppaction://hlinksldjump" tooltip="263,18,Summary and ongoing work,13"/>
              <a:extLst>
                <a:ext uri="{FF2B5EF4-FFF2-40B4-BE49-F238E27FC236}">
                  <a16:creationId xmlns:a16="http://schemas.microsoft.com/office/drawing/2014/main" id="{3764747C-B80C-4162-9628-9D0DA5EC4E36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8452152" y="215900"/>
              <a:ext cx="101600" cy="101600"/>
            </a:xfrm>
            <a:prstGeom prst="ellipse">
              <a:avLst/>
            </a:prstGeom>
            <a:solidFill>
              <a:srgbClr val="84A9AC"/>
            </a:solidFill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6" name="Oval 575">
              <a:hlinkClick r:id="rId38" action="ppaction://hlinksldjump" tooltip="309,19,Thank you!,14"/>
              <a:extLst>
                <a:ext uri="{FF2B5EF4-FFF2-40B4-BE49-F238E27FC236}">
                  <a16:creationId xmlns:a16="http://schemas.microsoft.com/office/drawing/2014/main" id="{F7005DDF-3E5A-4F5F-A722-EB821F19540D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8709176" y="215900"/>
              <a:ext cx="101600" cy="101600"/>
            </a:xfrm>
            <a:prstGeom prst="ellipse">
              <a:avLst/>
            </a:prstGeom>
            <a:solidFill>
              <a:srgbClr val="E7DFD5"/>
            </a:solidFill>
            <a:ln w="12700" cap="flat" cmpd="dbl" algn="ctr">
              <a:solidFill>
                <a:srgbClr val="E7DFD5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160820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0D20666B-9AA2-4B4E-8836-8BB5C5BF954C}"/>
              </a:ext>
            </a:extLst>
          </p:cNvPr>
          <p:cNvGrpSpPr/>
          <p:nvPr/>
        </p:nvGrpSpPr>
        <p:grpSpPr>
          <a:xfrm>
            <a:off x="1378699" y="3919009"/>
            <a:ext cx="3584447" cy="2688336"/>
            <a:chOff x="4984562" y="3958159"/>
            <a:chExt cx="3584447" cy="2688336"/>
          </a:xfrm>
        </p:grpSpPr>
        <p:pic>
          <p:nvPicPr>
            <p:cNvPr id="1026" name="Picture 2" descr="China Says 30 Killed Fighting Mountain Forest Fire - Bloomberg">
              <a:extLst>
                <a:ext uri="{FF2B5EF4-FFF2-40B4-BE49-F238E27FC236}">
                  <a16:creationId xmlns:a16="http://schemas.microsoft.com/office/drawing/2014/main" id="{1168E6DF-4297-4D84-AD47-5B97A6424F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4562" y="3958159"/>
              <a:ext cx="3584447" cy="2688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ECAF075-6305-4FAF-950F-5B3132BAF30C}"/>
                </a:ext>
              </a:extLst>
            </p:cNvPr>
            <p:cNvSpPr txBox="1"/>
            <p:nvPr/>
          </p:nvSpPr>
          <p:spPr>
            <a:xfrm>
              <a:off x="5187620" y="6249734"/>
              <a:ext cx="29652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Source: www.bloomberg.com</a:t>
              </a:r>
            </a:p>
          </p:txBody>
        </p:sp>
      </p:grpSp>
      <p:sp>
        <p:nvSpPr>
          <p:cNvPr id="322" name="Rectangle 321">
            <a:extLst>
              <a:ext uri="{FF2B5EF4-FFF2-40B4-BE49-F238E27FC236}">
                <a16:creationId xmlns:a16="http://schemas.microsoft.com/office/drawing/2014/main" id="{38CC5183-6157-440A-B48C-B00D40B9F62F}"/>
              </a:ext>
            </a:extLst>
          </p:cNvPr>
          <p:cNvSpPr/>
          <p:nvPr/>
        </p:nvSpPr>
        <p:spPr>
          <a:xfrm>
            <a:off x="0" y="-4144"/>
            <a:ext cx="12192000" cy="378792"/>
          </a:xfrm>
          <a:prstGeom prst="rect">
            <a:avLst/>
          </a:prstGeom>
          <a:solidFill>
            <a:srgbClr val="3B6978"/>
          </a:solidFill>
          <a:ln>
            <a:solidFill>
              <a:srgbClr val="3B69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picture containing umbrella, table, sign, cake&#10;&#10;Description automatically generated">
            <a:extLst>
              <a:ext uri="{FF2B5EF4-FFF2-40B4-BE49-F238E27FC236}">
                <a16:creationId xmlns:a16="http://schemas.microsoft.com/office/drawing/2014/main" id="{AC4145A0-DB7A-4178-B4FF-22A7266F032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492" y="3750469"/>
            <a:ext cx="5364099" cy="29918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E9B04D-8282-42D6-B023-DB84209F8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6"/>
            <a:ext cx="12192000" cy="1101194"/>
          </a:xfrm>
          <a:solidFill>
            <a:srgbClr val="204051"/>
          </a:solidFill>
        </p:spPr>
        <p:txBody>
          <a:bodyPr/>
          <a:lstStyle/>
          <a:p>
            <a:r>
              <a:rPr lang="en-US" dirty="0">
                <a:solidFill>
                  <a:srgbClr val="E7DFD5"/>
                </a:solidFill>
              </a:rPr>
              <a:t>Motivation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5E1EF6C-9B3E-4312-A33B-5019122D2552}"/>
              </a:ext>
            </a:extLst>
          </p:cNvPr>
          <p:cNvSpPr txBox="1">
            <a:spLocks/>
          </p:cNvSpPr>
          <p:nvPr/>
        </p:nvSpPr>
        <p:spPr>
          <a:xfrm>
            <a:off x="4252913" y="911225"/>
            <a:ext cx="548944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A0B44AA-ECEC-42BF-A483-E08B2571A6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8435"/>
            <a:ext cx="10515600" cy="4351338"/>
          </a:xfrm>
        </p:spPr>
        <p:txBody>
          <a:bodyPr/>
          <a:lstStyle/>
          <a:p>
            <a:r>
              <a:rPr lang="en-US" dirty="0"/>
              <a:t>Monitoring and control of a large-scale spatiotemporal process is dangerous and costly when conducted by humans.</a:t>
            </a:r>
          </a:p>
          <a:p>
            <a:r>
              <a:rPr lang="en-US" dirty="0"/>
              <a:t>Autonomous vehicles substitute human operators when </a:t>
            </a:r>
          </a:p>
          <a:p>
            <a:pPr lvl="1"/>
            <a:r>
              <a:rPr lang="en-US" dirty="0"/>
              <a:t>equipped with sensors and actuators</a:t>
            </a:r>
          </a:p>
          <a:p>
            <a:pPr lvl="1"/>
            <a:r>
              <a:rPr lang="en-US" dirty="0"/>
              <a:t>guided under designated control policy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E6E506-F2D3-4F1E-AAD4-64491C991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ECE6C-4928-403C-811D-4D02CD9F50F1}" type="slidenum">
              <a:rPr lang="en-US" smtClean="0"/>
              <a:t>2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0A8B1E6-27ED-4D0B-923A-D48BCB0CB9F1}"/>
              </a:ext>
            </a:extLst>
          </p:cNvPr>
          <p:cNvGrpSpPr/>
          <p:nvPr/>
        </p:nvGrpSpPr>
        <p:grpSpPr>
          <a:xfrm>
            <a:off x="6997637" y="3919009"/>
            <a:ext cx="4048372" cy="2687107"/>
            <a:chOff x="6997637" y="3919009"/>
            <a:chExt cx="4048372" cy="2687107"/>
          </a:xfrm>
        </p:grpSpPr>
        <p:pic>
          <p:nvPicPr>
            <p:cNvPr id="19" name="Picture 18" descr="source: https://www.offshore-technology.com/news/optical-remote-sensing-provides-ocean-oil-spill-data/">
              <a:extLst>
                <a:ext uri="{FF2B5EF4-FFF2-40B4-BE49-F238E27FC236}">
                  <a16:creationId xmlns:a16="http://schemas.microsoft.com/office/drawing/2014/main" id="{18917477-347E-4D95-A5AC-C5371FBC09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7637" y="3919009"/>
              <a:ext cx="4048372" cy="2687107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174560B-8FC7-452D-A068-BE90D8797631}"/>
                </a:ext>
              </a:extLst>
            </p:cNvPr>
            <p:cNvSpPr txBox="1"/>
            <p:nvPr/>
          </p:nvSpPr>
          <p:spPr>
            <a:xfrm>
              <a:off x="7344319" y="6234668"/>
              <a:ext cx="32792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Source: offshore-technology.com</a:t>
              </a:r>
            </a:p>
          </p:txBody>
        </p:sp>
      </p:grpSp>
      <p:sp>
        <p:nvSpPr>
          <p:cNvPr id="320" name="TextBox 319">
            <a:extLst>
              <a:ext uri="{FF2B5EF4-FFF2-40B4-BE49-F238E27FC236}">
                <a16:creationId xmlns:a16="http://schemas.microsoft.com/office/drawing/2014/main" id="{B43583D5-9528-4CD1-B86A-69B130DF53B0}"/>
              </a:ext>
            </a:extLst>
          </p:cNvPr>
          <p:cNvSpPr txBox="1"/>
          <p:nvPr/>
        </p:nvSpPr>
        <p:spPr>
          <a:xfrm>
            <a:off x="0" y="0"/>
            <a:ext cx="32487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84A9AC"/>
                </a:solidFill>
              </a:rPr>
              <a:t>Sheng Cheng and Derek A. Paley</a:t>
            </a:r>
          </a:p>
        </p:txBody>
      </p:sp>
      <p:sp>
        <p:nvSpPr>
          <p:cNvPr id="321" name="TextBox 320">
            <a:extLst>
              <a:ext uri="{FF2B5EF4-FFF2-40B4-BE49-F238E27FC236}">
                <a16:creationId xmlns:a16="http://schemas.microsoft.com/office/drawing/2014/main" id="{75296D7F-2A9B-4CE9-B74B-CEF36174A708}"/>
              </a:ext>
            </a:extLst>
          </p:cNvPr>
          <p:cNvSpPr txBox="1"/>
          <p:nvPr/>
        </p:nvSpPr>
        <p:spPr>
          <a:xfrm>
            <a:off x="8948509" y="-4144"/>
            <a:ext cx="32487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84A9AC"/>
                </a:solidFill>
              </a:rPr>
              <a:t>American Control Conference 2020</a:t>
            </a:r>
          </a:p>
        </p:txBody>
      </p:sp>
      <p:grpSp>
        <p:nvGrpSpPr>
          <p:cNvPr id="588" name="Group 587">
            <a:extLst>
              <a:ext uri="{FF2B5EF4-FFF2-40B4-BE49-F238E27FC236}">
                <a16:creationId xmlns:a16="http://schemas.microsoft.com/office/drawing/2014/main" id="{CAA87066-B807-48C5-BE63-3D376EB0A69A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2857500" y="38100"/>
            <a:ext cx="6159499" cy="279400"/>
            <a:chOff x="2857500" y="38100"/>
            <a:chExt cx="6159499" cy="279400"/>
          </a:xfrm>
        </p:grpSpPr>
        <p:sp>
          <p:nvSpPr>
            <p:cNvPr id="570" name="TextBox 569">
              <a:hlinkClick r:id="rId26" action="ppaction://hlinksldjump" tooltip="257,2,Motivation,1"/>
              <a:extLst>
                <a:ext uri="{FF2B5EF4-FFF2-40B4-BE49-F238E27FC236}">
                  <a16:creationId xmlns:a16="http://schemas.microsoft.com/office/drawing/2014/main" id="{0738F65D-FB76-4022-B507-DDEFD0848540}"/>
                </a:ext>
              </a:extLst>
            </p:cNvPr>
            <p:cNvSpPr txBox="1"/>
            <p:nvPr>
              <p:custDataLst>
                <p:tags r:id="rId3"/>
              </p:custDataLst>
            </p:nvPr>
          </p:nvSpPr>
          <p:spPr>
            <a:xfrm>
              <a:off x="2857500" y="38100"/>
              <a:ext cx="1669143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E7DFD5"/>
                  </a:solidFill>
                  <a:latin typeface="Calibri" panose="020F0502020204030204" pitchFamily="34" charset="0"/>
                </a:rPr>
                <a:t>Introduction</a:t>
              </a:r>
            </a:p>
          </p:txBody>
        </p:sp>
        <p:sp>
          <p:nvSpPr>
            <p:cNvPr id="571" name="Oval 570">
              <a:hlinkClick r:id="rId26" action="ppaction://hlinksldjump" tooltip="257,2,Motivation,1"/>
              <a:extLst>
                <a:ext uri="{FF2B5EF4-FFF2-40B4-BE49-F238E27FC236}">
                  <a16:creationId xmlns:a16="http://schemas.microsoft.com/office/drawing/2014/main" id="{698AD208-FB3D-4035-97FE-CDD96FD5D836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3140529" y="215900"/>
              <a:ext cx="101600" cy="101600"/>
            </a:xfrm>
            <a:prstGeom prst="ellipse">
              <a:avLst/>
            </a:prstGeom>
            <a:solidFill>
              <a:srgbClr val="E7DFD5"/>
            </a:solidFill>
            <a:ln w="12700" cap="flat" cmpd="dbl" algn="ctr">
              <a:solidFill>
                <a:srgbClr val="E7DFD5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2" name="Oval 571">
              <a:hlinkClick r:id="rId27" action="ppaction://hlinksldjump" tooltip="301,3,Slide 3,2"/>
              <a:extLst>
                <a:ext uri="{FF2B5EF4-FFF2-40B4-BE49-F238E27FC236}">
                  <a16:creationId xmlns:a16="http://schemas.microsoft.com/office/drawing/2014/main" id="{F3600898-C68C-4670-BE2B-FE36ECE720EE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3474357" y="215900"/>
              <a:ext cx="101600" cy="101600"/>
            </a:xfrm>
            <a:prstGeom prst="ellipse">
              <a:avLst/>
            </a:prstGeom>
            <a:noFill/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84A9AC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3" name="Oval 572">
              <a:hlinkClick r:id="rId28" action="ppaction://hlinksldjump" tooltip="259,4,Infinite-dimensional system: LQR,3"/>
              <a:extLst>
                <a:ext uri="{FF2B5EF4-FFF2-40B4-BE49-F238E27FC236}">
                  <a16:creationId xmlns:a16="http://schemas.microsoft.com/office/drawing/2014/main" id="{CE1DC6F9-1EF8-46A5-B656-BFA7A7599E60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3808186" y="215900"/>
              <a:ext cx="101600" cy="101600"/>
            </a:xfrm>
            <a:prstGeom prst="ellipse">
              <a:avLst/>
            </a:prstGeom>
            <a:noFill/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84A9AC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4" name="Oval 573">
              <a:hlinkClick r:id="rId29" action="ppaction://hlinksldjump" tooltip="278,5,Infinite-dimensional system: LQR (cont.),4"/>
              <a:extLst>
                <a:ext uri="{FF2B5EF4-FFF2-40B4-BE49-F238E27FC236}">
                  <a16:creationId xmlns:a16="http://schemas.microsoft.com/office/drawing/2014/main" id="{3BF15D12-282A-4EE8-8A41-9CE9641FA064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4142014" y="215900"/>
              <a:ext cx="101600" cy="101600"/>
            </a:xfrm>
            <a:prstGeom prst="ellipse">
              <a:avLst/>
            </a:prstGeom>
            <a:noFill/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84A9AC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5" name="TextBox 574">
              <a:hlinkClick r:id="rId30" action="ppaction://hlinksldjump" tooltip="260,6,Problem formulation,5"/>
              <a:extLst>
                <a:ext uri="{FF2B5EF4-FFF2-40B4-BE49-F238E27FC236}">
                  <a16:creationId xmlns:a16="http://schemas.microsoft.com/office/drawing/2014/main" id="{899D93C4-133A-4FEF-982A-03028DDD0E28}"/>
                </a:ext>
              </a:extLst>
            </p:cNvPr>
            <p:cNvSpPr txBox="1"/>
            <p:nvPr>
              <p:custDataLst>
                <p:tags r:id="rId8"/>
              </p:custDataLst>
            </p:nvPr>
          </p:nvSpPr>
          <p:spPr>
            <a:xfrm>
              <a:off x="4653643" y="38100"/>
              <a:ext cx="1220107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84A9AC"/>
                  </a:solidFill>
                  <a:latin typeface="Calibri" panose="020F0502020204030204" pitchFamily="34" charset="0"/>
                </a:rPr>
                <a:t>Formulation</a:t>
              </a:r>
            </a:p>
          </p:txBody>
        </p:sp>
        <p:sp>
          <p:nvSpPr>
            <p:cNvPr id="576" name="Oval 575">
              <a:hlinkClick r:id="rId30" action="ppaction://hlinksldjump" tooltip="260,6,Problem formulation,5"/>
              <a:extLst>
                <a:ext uri="{FF2B5EF4-FFF2-40B4-BE49-F238E27FC236}">
                  <a16:creationId xmlns:a16="http://schemas.microsoft.com/office/drawing/2014/main" id="{FB91E6FA-81AB-4C9B-97AB-FD9AEB987AF5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4907870" y="215900"/>
              <a:ext cx="101600" cy="101600"/>
            </a:xfrm>
            <a:prstGeom prst="ellipse">
              <a:avLst/>
            </a:prstGeom>
            <a:noFill/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84A9AC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7" name="Oval 576">
              <a:hlinkClick r:id="rId31" action="ppaction://hlinksldjump" tooltip="281,7,Optimal guidance: Actuator restricted to domain,6"/>
              <a:extLst>
                <a:ext uri="{FF2B5EF4-FFF2-40B4-BE49-F238E27FC236}">
                  <a16:creationId xmlns:a16="http://schemas.microsoft.com/office/drawing/2014/main" id="{E4BEAC73-93D9-4C94-BC22-C86B5C7866BE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5212897" y="215900"/>
              <a:ext cx="101600" cy="101600"/>
            </a:xfrm>
            <a:prstGeom prst="ellipse">
              <a:avLst/>
            </a:prstGeom>
            <a:noFill/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84A9AC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8" name="Oval 577">
              <a:hlinkClick r:id="rId32" action="ppaction://hlinksldjump" tooltip="282,8,Optimal guidance: Actuator restricted to domain (cont.),7"/>
              <a:extLst>
                <a:ext uri="{FF2B5EF4-FFF2-40B4-BE49-F238E27FC236}">
                  <a16:creationId xmlns:a16="http://schemas.microsoft.com/office/drawing/2014/main" id="{B5371378-0786-4FC6-AD90-5E0F78021DE3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5517923" y="215900"/>
              <a:ext cx="101600" cy="101600"/>
            </a:xfrm>
            <a:prstGeom prst="ellipse">
              <a:avLst/>
            </a:prstGeom>
            <a:noFill/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84A9AC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9" name="TextBox 578">
              <a:hlinkClick r:id="rId33" action="ppaction://hlinksldjump" tooltip="269,11,Solution method: Approximated problem,8"/>
              <a:extLst>
                <a:ext uri="{FF2B5EF4-FFF2-40B4-BE49-F238E27FC236}">
                  <a16:creationId xmlns:a16="http://schemas.microsoft.com/office/drawing/2014/main" id="{57F37877-8941-45CC-9E5D-99B80EEF3339}"/>
                </a:ext>
              </a:extLst>
            </p:cNvPr>
            <p:cNvSpPr txBox="1"/>
            <p:nvPr>
              <p:custDataLst>
                <p:tags r:id="rId12"/>
              </p:custDataLst>
            </p:nvPr>
          </p:nvSpPr>
          <p:spPr>
            <a:xfrm>
              <a:off x="6000750" y="38100"/>
              <a:ext cx="2118179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84A9AC"/>
                  </a:solidFill>
                  <a:latin typeface="Calibri" panose="020F0502020204030204" pitchFamily="34" charset="0"/>
                </a:rPr>
                <a:t>Solution method</a:t>
              </a:r>
            </a:p>
          </p:txBody>
        </p:sp>
        <p:sp>
          <p:nvSpPr>
            <p:cNvPr id="580" name="Oval 579">
              <a:hlinkClick r:id="rId33" action="ppaction://hlinksldjump" tooltip="269,11,Solution method: Approximated problem,8"/>
              <a:extLst>
                <a:ext uri="{FF2B5EF4-FFF2-40B4-BE49-F238E27FC236}">
                  <a16:creationId xmlns:a16="http://schemas.microsoft.com/office/drawing/2014/main" id="{4C3915B6-30DF-440A-8BB2-CC3377E55076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6302980" y="215900"/>
              <a:ext cx="101600" cy="101600"/>
            </a:xfrm>
            <a:prstGeom prst="ellipse">
              <a:avLst/>
            </a:prstGeom>
            <a:noFill/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84A9AC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1" name="Oval 580">
              <a:hlinkClick r:id="rId34" action="ppaction://hlinksldjump" tooltip="283,12,Solution method: Pontryagin’s maximum principle,9"/>
              <a:extLst>
                <a:ext uri="{FF2B5EF4-FFF2-40B4-BE49-F238E27FC236}">
                  <a16:creationId xmlns:a16="http://schemas.microsoft.com/office/drawing/2014/main" id="{7652EF7E-0BBF-4598-94AD-942F2DFE5812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6656010" y="215900"/>
              <a:ext cx="101600" cy="101600"/>
            </a:xfrm>
            <a:prstGeom prst="ellipse">
              <a:avLst/>
            </a:prstGeom>
            <a:noFill/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84A9AC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2" name="Oval 581">
              <a:hlinkClick r:id="rId35" action="ppaction://hlinksldjump" tooltip="308,14,Slide 14,10"/>
              <a:extLst>
                <a:ext uri="{FF2B5EF4-FFF2-40B4-BE49-F238E27FC236}">
                  <a16:creationId xmlns:a16="http://schemas.microsoft.com/office/drawing/2014/main" id="{B9487FBE-122D-44FB-90A8-B286D5E3B883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7009040" y="215900"/>
              <a:ext cx="101600" cy="101600"/>
            </a:xfrm>
            <a:prstGeom prst="ellipse">
              <a:avLst/>
            </a:prstGeom>
            <a:noFill/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84A9AC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3" name="Oval 582">
              <a:hlinkClick r:id="rId36" action="ppaction://hlinksldjump" tooltip="286,15,Numerical example,11"/>
              <a:extLst>
                <a:ext uri="{FF2B5EF4-FFF2-40B4-BE49-F238E27FC236}">
                  <a16:creationId xmlns:a16="http://schemas.microsoft.com/office/drawing/2014/main" id="{7BCD16FF-CC5B-44E0-B70B-014A3C311267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7362069" y="215900"/>
              <a:ext cx="101600" cy="101600"/>
            </a:xfrm>
            <a:prstGeom prst="ellipse">
              <a:avLst/>
            </a:prstGeom>
            <a:noFill/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84A9AC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4" name="Oval 583">
              <a:hlinkClick r:id="rId37" action="ppaction://hlinksldjump" tooltip="303,16,Numerical example (cont.),12"/>
              <a:extLst>
                <a:ext uri="{FF2B5EF4-FFF2-40B4-BE49-F238E27FC236}">
                  <a16:creationId xmlns:a16="http://schemas.microsoft.com/office/drawing/2014/main" id="{E2C327D0-6E39-4AA0-A29A-6327BAD3FC71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7715099" y="215900"/>
              <a:ext cx="101600" cy="101600"/>
            </a:xfrm>
            <a:prstGeom prst="ellipse">
              <a:avLst/>
            </a:prstGeom>
            <a:noFill/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84A9AC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5" name="TextBox 584">
              <a:hlinkClick r:id="rId38" action="ppaction://hlinksldjump" tooltip="263,18,Summary and ongoing work,13"/>
              <a:extLst>
                <a:ext uri="{FF2B5EF4-FFF2-40B4-BE49-F238E27FC236}">
                  <a16:creationId xmlns:a16="http://schemas.microsoft.com/office/drawing/2014/main" id="{9D722A0F-27F7-491B-BB09-CB2AB5333B91}"/>
                </a:ext>
              </a:extLst>
            </p:cNvPr>
            <p:cNvSpPr txBox="1"/>
            <p:nvPr>
              <p:custDataLst>
                <p:tags r:id="rId18"/>
              </p:custDataLst>
            </p:nvPr>
          </p:nvSpPr>
          <p:spPr>
            <a:xfrm>
              <a:off x="8245928" y="38100"/>
              <a:ext cx="771071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84A9AC"/>
                  </a:solidFill>
                  <a:latin typeface="Calibri" panose="020F0502020204030204" pitchFamily="34" charset="0"/>
                </a:rPr>
                <a:t>Summary</a:t>
              </a:r>
            </a:p>
          </p:txBody>
        </p:sp>
        <p:sp>
          <p:nvSpPr>
            <p:cNvPr id="586" name="Oval 585">
              <a:hlinkClick r:id="rId38" action="ppaction://hlinksldjump" tooltip="263,18,Summary and ongoing work,13"/>
              <a:extLst>
                <a:ext uri="{FF2B5EF4-FFF2-40B4-BE49-F238E27FC236}">
                  <a16:creationId xmlns:a16="http://schemas.microsoft.com/office/drawing/2014/main" id="{0329A6CD-B8FB-4106-96F8-4AA16F7A4D6F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8452152" y="215900"/>
              <a:ext cx="101600" cy="101600"/>
            </a:xfrm>
            <a:prstGeom prst="ellipse">
              <a:avLst/>
            </a:prstGeom>
            <a:noFill/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84A9AC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7" name="Oval 586">
              <a:hlinkClick r:id="rId39" action="ppaction://hlinksldjump" tooltip="309,19,Thank you!,14"/>
              <a:extLst>
                <a:ext uri="{FF2B5EF4-FFF2-40B4-BE49-F238E27FC236}">
                  <a16:creationId xmlns:a16="http://schemas.microsoft.com/office/drawing/2014/main" id="{C93FD8E9-B4E7-4E24-B2D1-B06168482594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8709176" y="215900"/>
              <a:ext cx="101600" cy="101600"/>
            </a:xfrm>
            <a:prstGeom prst="ellipse">
              <a:avLst/>
            </a:prstGeom>
            <a:noFill/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84A9AC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69FFC3D-9860-4B17-B979-79242A7A5BCA}"/>
              </a:ext>
            </a:extLst>
          </p:cNvPr>
          <p:cNvGrpSpPr/>
          <p:nvPr/>
        </p:nvGrpSpPr>
        <p:grpSpPr>
          <a:xfrm>
            <a:off x="998301" y="3749186"/>
            <a:ext cx="4163421" cy="3009304"/>
            <a:chOff x="998301" y="3749186"/>
            <a:chExt cx="4163421" cy="3009304"/>
          </a:xfrm>
        </p:grpSpPr>
        <p:pic>
          <p:nvPicPr>
            <p:cNvPr id="1028" name="Picture 4" descr="Forest Service issues solicitations for CWN air tankers - Fire ...">
              <a:extLst>
                <a:ext uri="{FF2B5EF4-FFF2-40B4-BE49-F238E27FC236}">
                  <a16:creationId xmlns:a16="http://schemas.microsoft.com/office/drawing/2014/main" id="{B52719CB-45B3-45CB-AB94-7F0511428E8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32" t="23457" r="23707" b="23264"/>
            <a:stretch/>
          </p:blipFill>
          <p:spPr bwMode="auto">
            <a:xfrm>
              <a:off x="998301" y="3749186"/>
              <a:ext cx="4163421" cy="30093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F3437F4-A8A4-4686-84E6-12122D9F34A6}"/>
                </a:ext>
              </a:extLst>
            </p:cNvPr>
            <p:cNvSpPr txBox="1"/>
            <p:nvPr/>
          </p:nvSpPr>
          <p:spPr>
            <a:xfrm>
              <a:off x="1717246" y="6352143"/>
              <a:ext cx="24610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Source: fireaviation.com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30318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Title 1">
            <a:extLst>
              <a:ext uri="{FF2B5EF4-FFF2-40B4-BE49-F238E27FC236}">
                <a16:creationId xmlns:a16="http://schemas.microsoft.com/office/drawing/2014/main" id="{C34B14ED-C088-4865-A5F0-051462666651}"/>
              </a:ext>
            </a:extLst>
          </p:cNvPr>
          <p:cNvSpPr txBox="1">
            <a:spLocks/>
          </p:cNvSpPr>
          <p:nvPr/>
        </p:nvSpPr>
        <p:spPr>
          <a:xfrm>
            <a:off x="0" y="365126"/>
            <a:ext cx="12192000" cy="1101194"/>
          </a:xfrm>
          <a:prstGeom prst="rect">
            <a:avLst/>
          </a:prstGeom>
          <a:solidFill>
            <a:srgbClr val="20405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E7DFD5"/>
                </a:solidFill>
              </a:rPr>
              <a:t>Relation to prior work and contributions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58A1F53-5538-4DEE-A69C-EFE9EA4EF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ECE6C-4928-403C-811D-4D02CD9F50F1}" type="slidenum">
              <a:rPr lang="en-US" smtClean="0"/>
              <a:t>3</a:t>
            </a:fld>
            <a:endParaRPr lang="en-US" dirty="0"/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6CFBE5FC-0141-4D55-B97B-F64ADF8016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2610763"/>
              </p:ext>
            </p:extLst>
          </p:nvPr>
        </p:nvGraphicFramePr>
        <p:xfrm>
          <a:off x="1607891" y="1562504"/>
          <a:ext cx="8815547" cy="3352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92625">
                  <a:extLst>
                    <a:ext uri="{9D8B030D-6E8A-4147-A177-3AD203B41FA5}">
                      <a16:colId xmlns:a16="http://schemas.microsoft.com/office/drawing/2014/main" val="2178001501"/>
                    </a:ext>
                  </a:extLst>
                </a:gridCol>
                <a:gridCol w="1644236">
                  <a:extLst>
                    <a:ext uri="{9D8B030D-6E8A-4147-A177-3AD203B41FA5}">
                      <a16:colId xmlns:a16="http://schemas.microsoft.com/office/drawing/2014/main" val="1440033615"/>
                    </a:ext>
                  </a:extLst>
                </a:gridCol>
                <a:gridCol w="2936861">
                  <a:extLst>
                    <a:ext uri="{9D8B030D-6E8A-4147-A177-3AD203B41FA5}">
                      <a16:colId xmlns:a16="http://schemas.microsoft.com/office/drawing/2014/main" val="1890015841"/>
                    </a:ext>
                  </a:extLst>
                </a:gridCol>
                <a:gridCol w="2941825">
                  <a:extLst>
                    <a:ext uri="{9D8B030D-6E8A-4147-A177-3AD203B41FA5}">
                      <a16:colId xmlns:a16="http://schemas.microsoft.com/office/drawing/2014/main" val="1620773439"/>
                    </a:ext>
                  </a:extLst>
                </a:gridCol>
              </a:tblGrid>
              <a:tr h="333705">
                <a:tc gridSpan="2">
                  <a:txBody>
                    <a:bodyPr/>
                    <a:lstStyle/>
                    <a:p>
                      <a:pPr algn="l"/>
                      <a:r>
                        <a:rPr lang="en-US" sz="1600" b="1" i="0" dirty="0"/>
                        <a:t>Actuator</a:t>
                      </a:r>
                      <a:r>
                        <a:rPr lang="en-US" sz="1600" b="1" dirty="0"/>
                        <a:t> type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Representative work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Approach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207970584"/>
                  </a:ext>
                </a:extLst>
              </a:tr>
              <a:tr h="333705">
                <a:tc rowSpan="2"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Boundary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[</a:t>
                      </a:r>
                      <a:r>
                        <a:rPr lang="en-US" sz="16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Smyshlyaev and Krstic, 2010]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Backstepping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4314240"/>
                  </a:ext>
                </a:extLst>
              </a:tr>
              <a:tr h="333705">
                <a:tc v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[Morris, 2010]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LQ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8974301"/>
                  </a:ext>
                </a:extLst>
              </a:tr>
              <a:tr h="333705">
                <a:tc>
                  <a:txBody>
                    <a:bodyPr/>
                    <a:lstStyle/>
                    <a:p>
                      <a:r>
                        <a:rPr lang="en-US" sz="1600" dirty="0"/>
                        <a:t>Stationary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In-domain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[Morris et al., 2010]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H</a:t>
                      </a:r>
                      <a:r>
                        <a:rPr lang="en-US" sz="1600" baseline="-25000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0356571"/>
                  </a:ext>
                </a:extLst>
              </a:tr>
              <a:tr h="333705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[Demetriou, 2017]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Maximum controllability 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7750362"/>
                  </a:ext>
                </a:extLst>
              </a:tr>
              <a:tr h="333705">
                <a:tc rowSpan="5" gridSpan="2">
                  <a:txBody>
                    <a:bodyPr/>
                    <a:lstStyle/>
                    <a:p>
                      <a:endParaRPr lang="en-US" sz="1600" dirty="0"/>
                    </a:p>
                    <a:p>
                      <a:endParaRPr lang="en-US" sz="1600" dirty="0"/>
                    </a:p>
                    <a:p>
                      <a:endParaRPr lang="en-US" sz="1600" dirty="0"/>
                    </a:p>
                    <a:p>
                      <a:r>
                        <a:rPr lang="en-US" sz="1600" dirty="0"/>
                        <a:t>Mobile 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5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[Demetriou et al., 2003]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LQ 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8565322"/>
                  </a:ext>
                </a:extLst>
              </a:tr>
              <a:tr h="333705">
                <a:tc gridSpan="2" v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[Xue and El-Farra, 2018]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LQ 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6857797"/>
                  </a:ext>
                </a:extLst>
              </a:tr>
              <a:tr h="333705">
                <a:tc gridSpan="2" v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[Demetriou, 2010]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Lyapunov-based methods 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298887"/>
                  </a:ext>
                </a:extLst>
              </a:tr>
              <a:tr h="333705">
                <a:tc gridSpan="2" v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[Demetriou, 2012]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Lyapunov-based methods 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3571597"/>
                  </a:ext>
                </a:extLst>
              </a:tr>
              <a:tr h="333705">
                <a:tc gridSpan="2" v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[Chen et al., 2005]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Centroidal Voronoi tessellation 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227843032"/>
                  </a:ext>
                </a:extLst>
              </a:tr>
            </a:tbl>
          </a:graphicData>
        </a:graphic>
      </p:graphicFrame>
      <p:sp>
        <p:nvSpPr>
          <p:cNvPr id="57" name="Content Placeholder 2">
            <a:extLst>
              <a:ext uri="{FF2B5EF4-FFF2-40B4-BE49-F238E27FC236}">
                <a16:creationId xmlns:a16="http://schemas.microsoft.com/office/drawing/2014/main" id="{1E58E0FB-1171-4D08-A6A8-4AF5DF34E026}"/>
              </a:ext>
            </a:extLst>
          </p:cNvPr>
          <p:cNvSpPr txBox="1">
            <a:spLocks/>
          </p:cNvSpPr>
          <p:nvPr/>
        </p:nvSpPr>
        <p:spPr>
          <a:xfrm>
            <a:off x="838200" y="5133024"/>
            <a:ext cx="10515600" cy="179786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Contributions of paper:</a:t>
            </a:r>
          </a:p>
          <a:p>
            <a:pPr lvl="1"/>
            <a:r>
              <a:rPr lang="en-US" dirty="0"/>
              <a:t>Formulate an integrated optimization problem to control a PDE with mobile actuators</a:t>
            </a:r>
          </a:p>
          <a:p>
            <a:pPr lvl="1"/>
            <a:r>
              <a:rPr lang="en-US" dirty="0"/>
              <a:t>Show conditions under which optimal guidance restricts the actuators in-domain</a:t>
            </a:r>
          </a:p>
        </p:txBody>
      </p:sp>
      <p:sp>
        <p:nvSpPr>
          <p:cNvPr id="481" name="Rectangle 480">
            <a:extLst>
              <a:ext uri="{FF2B5EF4-FFF2-40B4-BE49-F238E27FC236}">
                <a16:creationId xmlns:a16="http://schemas.microsoft.com/office/drawing/2014/main" id="{DD59361B-8FBF-46AD-8EDD-F1CB11A41346}"/>
              </a:ext>
            </a:extLst>
          </p:cNvPr>
          <p:cNvSpPr/>
          <p:nvPr/>
        </p:nvSpPr>
        <p:spPr>
          <a:xfrm>
            <a:off x="0" y="-4144"/>
            <a:ext cx="12192000" cy="378792"/>
          </a:xfrm>
          <a:prstGeom prst="rect">
            <a:avLst/>
          </a:prstGeom>
          <a:solidFill>
            <a:srgbClr val="3B6978"/>
          </a:solidFill>
          <a:ln>
            <a:solidFill>
              <a:srgbClr val="3B69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3" name="TextBox 482">
            <a:extLst>
              <a:ext uri="{FF2B5EF4-FFF2-40B4-BE49-F238E27FC236}">
                <a16:creationId xmlns:a16="http://schemas.microsoft.com/office/drawing/2014/main" id="{719F0E42-CF56-4768-9295-E30AA4130993}"/>
              </a:ext>
            </a:extLst>
          </p:cNvPr>
          <p:cNvSpPr txBox="1"/>
          <p:nvPr/>
        </p:nvSpPr>
        <p:spPr>
          <a:xfrm>
            <a:off x="0" y="0"/>
            <a:ext cx="32487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84A9AC"/>
                </a:solidFill>
              </a:rPr>
              <a:t>Sheng Cheng and Derek A. Paley</a:t>
            </a:r>
          </a:p>
        </p:txBody>
      </p:sp>
      <p:sp>
        <p:nvSpPr>
          <p:cNvPr id="484" name="TextBox 483">
            <a:extLst>
              <a:ext uri="{FF2B5EF4-FFF2-40B4-BE49-F238E27FC236}">
                <a16:creationId xmlns:a16="http://schemas.microsoft.com/office/drawing/2014/main" id="{585E5232-DB84-45FC-B7E8-F5254410B443}"/>
              </a:ext>
            </a:extLst>
          </p:cNvPr>
          <p:cNvSpPr txBox="1"/>
          <p:nvPr/>
        </p:nvSpPr>
        <p:spPr>
          <a:xfrm>
            <a:off x="8948509" y="-4144"/>
            <a:ext cx="32487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84A9AC"/>
                </a:solidFill>
              </a:rPr>
              <a:t>American Control Conference 2020</a:t>
            </a:r>
          </a:p>
        </p:txBody>
      </p:sp>
      <p:grpSp>
        <p:nvGrpSpPr>
          <p:cNvPr id="579" name="Group 578">
            <a:extLst>
              <a:ext uri="{FF2B5EF4-FFF2-40B4-BE49-F238E27FC236}">
                <a16:creationId xmlns:a16="http://schemas.microsoft.com/office/drawing/2014/main" id="{570D784A-336E-468D-A469-8B18A1FCA09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2857500" y="38100"/>
            <a:ext cx="6159499" cy="279400"/>
            <a:chOff x="2857500" y="38100"/>
            <a:chExt cx="6159499" cy="279400"/>
          </a:xfrm>
        </p:grpSpPr>
        <p:sp>
          <p:nvSpPr>
            <p:cNvPr id="561" name="TextBox 560">
              <a:hlinkClick r:id="rId22" action="ppaction://hlinksldjump" tooltip="257,2,Motivation,1"/>
              <a:extLst>
                <a:ext uri="{FF2B5EF4-FFF2-40B4-BE49-F238E27FC236}">
                  <a16:creationId xmlns:a16="http://schemas.microsoft.com/office/drawing/2014/main" id="{AB80C12E-9F8A-4F06-8E0E-195A8B03064D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2857500" y="38100"/>
              <a:ext cx="1669143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E7DFD5"/>
                  </a:solidFill>
                  <a:latin typeface="Calibri" panose="020F0502020204030204" pitchFamily="34" charset="0"/>
                </a:rPr>
                <a:t>Introduction</a:t>
              </a:r>
            </a:p>
          </p:txBody>
        </p:sp>
        <p:sp>
          <p:nvSpPr>
            <p:cNvPr id="562" name="Oval 561">
              <a:hlinkClick r:id="rId22" action="ppaction://hlinksldjump" tooltip="257,2,Motivation,1"/>
              <a:extLst>
                <a:ext uri="{FF2B5EF4-FFF2-40B4-BE49-F238E27FC236}">
                  <a16:creationId xmlns:a16="http://schemas.microsoft.com/office/drawing/2014/main" id="{57F549E4-4262-4F70-91D4-2D7C7D081480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3140529" y="215900"/>
              <a:ext cx="101600" cy="101600"/>
            </a:xfrm>
            <a:prstGeom prst="ellipse">
              <a:avLst/>
            </a:prstGeom>
            <a:solidFill>
              <a:srgbClr val="84A9AC"/>
            </a:solidFill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3" name="Oval 562">
              <a:hlinkClick r:id="rId23" action="ppaction://hlinksldjump" tooltip="301,3,Slide 3,2"/>
              <a:extLst>
                <a:ext uri="{FF2B5EF4-FFF2-40B4-BE49-F238E27FC236}">
                  <a16:creationId xmlns:a16="http://schemas.microsoft.com/office/drawing/2014/main" id="{A1D79816-3F5B-4DBA-98D1-B2BB5F24BEA1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3474357" y="215900"/>
              <a:ext cx="101600" cy="101600"/>
            </a:xfrm>
            <a:prstGeom prst="ellipse">
              <a:avLst/>
            </a:prstGeom>
            <a:solidFill>
              <a:srgbClr val="E7DFD5"/>
            </a:solidFill>
            <a:ln w="12700" cap="flat" cmpd="dbl" algn="ctr">
              <a:solidFill>
                <a:srgbClr val="E7DFD5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4" name="Oval 563">
              <a:hlinkClick r:id="rId24" action="ppaction://hlinksldjump" tooltip="259,4,Infinite-dimensional system: LQR,3"/>
              <a:extLst>
                <a:ext uri="{FF2B5EF4-FFF2-40B4-BE49-F238E27FC236}">
                  <a16:creationId xmlns:a16="http://schemas.microsoft.com/office/drawing/2014/main" id="{6EC13A5B-19EA-4DCA-8436-9EEE8B1761ED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3808186" y="215900"/>
              <a:ext cx="101600" cy="101600"/>
            </a:xfrm>
            <a:prstGeom prst="ellipse">
              <a:avLst/>
            </a:prstGeom>
            <a:noFill/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84A9AC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5" name="Oval 564">
              <a:hlinkClick r:id="rId25" action="ppaction://hlinksldjump" tooltip="278,5,Infinite-dimensional system: LQR (cont.),4"/>
              <a:extLst>
                <a:ext uri="{FF2B5EF4-FFF2-40B4-BE49-F238E27FC236}">
                  <a16:creationId xmlns:a16="http://schemas.microsoft.com/office/drawing/2014/main" id="{604598B6-FFDB-4873-8061-BA5816AF69C3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4142014" y="215900"/>
              <a:ext cx="101600" cy="101600"/>
            </a:xfrm>
            <a:prstGeom prst="ellipse">
              <a:avLst/>
            </a:prstGeom>
            <a:noFill/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84A9AC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6" name="TextBox 565">
              <a:hlinkClick r:id="rId26" action="ppaction://hlinksldjump" tooltip="260,6,Problem formulation,5"/>
              <a:extLst>
                <a:ext uri="{FF2B5EF4-FFF2-40B4-BE49-F238E27FC236}">
                  <a16:creationId xmlns:a16="http://schemas.microsoft.com/office/drawing/2014/main" id="{328A8AB9-85E7-41EA-A523-E561F0CD2A6C}"/>
                </a:ext>
              </a:extLst>
            </p:cNvPr>
            <p:cNvSpPr txBox="1"/>
            <p:nvPr>
              <p:custDataLst>
                <p:tags r:id="rId7"/>
              </p:custDataLst>
            </p:nvPr>
          </p:nvSpPr>
          <p:spPr>
            <a:xfrm>
              <a:off x="4653643" y="38100"/>
              <a:ext cx="1220107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84A9AC"/>
                  </a:solidFill>
                  <a:latin typeface="Calibri" panose="020F0502020204030204" pitchFamily="34" charset="0"/>
                </a:rPr>
                <a:t>Formulation</a:t>
              </a:r>
            </a:p>
          </p:txBody>
        </p:sp>
        <p:sp>
          <p:nvSpPr>
            <p:cNvPr id="567" name="Oval 566">
              <a:hlinkClick r:id="rId26" action="ppaction://hlinksldjump" tooltip="260,6,Problem formulation,5"/>
              <a:extLst>
                <a:ext uri="{FF2B5EF4-FFF2-40B4-BE49-F238E27FC236}">
                  <a16:creationId xmlns:a16="http://schemas.microsoft.com/office/drawing/2014/main" id="{DF28B6A5-71CA-47D6-9CF3-2097F9769A4D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4907870" y="215900"/>
              <a:ext cx="101600" cy="101600"/>
            </a:xfrm>
            <a:prstGeom prst="ellipse">
              <a:avLst/>
            </a:prstGeom>
            <a:noFill/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84A9AC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8" name="Oval 567">
              <a:hlinkClick r:id="rId27" action="ppaction://hlinksldjump" tooltip="281,7,Optimal guidance: Actuator restricted to domain,6"/>
              <a:extLst>
                <a:ext uri="{FF2B5EF4-FFF2-40B4-BE49-F238E27FC236}">
                  <a16:creationId xmlns:a16="http://schemas.microsoft.com/office/drawing/2014/main" id="{9013207D-DC0A-49D5-87A5-A8B03287E978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5212897" y="215900"/>
              <a:ext cx="101600" cy="101600"/>
            </a:xfrm>
            <a:prstGeom prst="ellipse">
              <a:avLst/>
            </a:prstGeom>
            <a:noFill/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84A9AC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9" name="Oval 568">
              <a:hlinkClick r:id="rId28" action="ppaction://hlinksldjump" tooltip="282,8,Optimal guidance: Actuator restricted to domain (cont.),7"/>
              <a:extLst>
                <a:ext uri="{FF2B5EF4-FFF2-40B4-BE49-F238E27FC236}">
                  <a16:creationId xmlns:a16="http://schemas.microsoft.com/office/drawing/2014/main" id="{61F252D7-75E8-4CF9-8EE6-55987B80122A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5517923" y="215900"/>
              <a:ext cx="101600" cy="101600"/>
            </a:xfrm>
            <a:prstGeom prst="ellipse">
              <a:avLst/>
            </a:prstGeom>
            <a:noFill/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84A9AC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0" name="TextBox 569">
              <a:hlinkClick r:id="rId29" action="ppaction://hlinksldjump" tooltip="269,11,Solution method: Approximated problem,8"/>
              <a:extLst>
                <a:ext uri="{FF2B5EF4-FFF2-40B4-BE49-F238E27FC236}">
                  <a16:creationId xmlns:a16="http://schemas.microsoft.com/office/drawing/2014/main" id="{3038F0E3-7F4F-43FD-8165-098F9570CC69}"/>
                </a:ext>
              </a:extLst>
            </p:cNvPr>
            <p:cNvSpPr txBox="1"/>
            <p:nvPr>
              <p:custDataLst>
                <p:tags r:id="rId11"/>
              </p:custDataLst>
            </p:nvPr>
          </p:nvSpPr>
          <p:spPr>
            <a:xfrm>
              <a:off x="6000750" y="38100"/>
              <a:ext cx="2118179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84A9AC"/>
                  </a:solidFill>
                  <a:latin typeface="Calibri" panose="020F0502020204030204" pitchFamily="34" charset="0"/>
                </a:rPr>
                <a:t>Solution method</a:t>
              </a:r>
            </a:p>
          </p:txBody>
        </p:sp>
        <p:sp>
          <p:nvSpPr>
            <p:cNvPr id="571" name="Oval 570">
              <a:hlinkClick r:id="rId29" action="ppaction://hlinksldjump" tooltip="269,11,Solution method: Approximated problem,8"/>
              <a:extLst>
                <a:ext uri="{FF2B5EF4-FFF2-40B4-BE49-F238E27FC236}">
                  <a16:creationId xmlns:a16="http://schemas.microsoft.com/office/drawing/2014/main" id="{1040268C-7686-4CB4-820A-D4DF7AB016CE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6302980" y="215900"/>
              <a:ext cx="101600" cy="101600"/>
            </a:xfrm>
            <a:prstGeom prst="ellipse">
              <a:avLst/>
            </a:prstGeom>
            <a:noFill/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84A9AC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2" name="Oval 571">
              <a:hlinkClick r:id="rId30" action="ppaction://hlinksldjump" tooltip="283,12,Solution method: Pontryagin’s maximum principle,9"/>
              <a:extLst>
                <a:ext uri="{FF2B5EF4-FFF2-40B4-BE49-F238E27FC236}">
                  <a16:creationId xmlns:a16="http://schemas.microsoft.com/office/drawing/2014/main" id="{20DC7FC8-815C-4268-8DA0-EB91981CB4A6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6656010" y="215900"/>
              <a:ext cx="101600" cy="101600"/>
            </a:xfrm>
            <a:prstGeom prst="ellipse">
              <a:avLst/>
            </a:prstGeom>
            <a:noFill/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84A9AC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3" name="Oval 572">
              <a:hlinkClick r:id="rId31" action="ppaction://hlinksldjump" tooltip="308,14,Slide 14,10"/>
              <a:extLst>
                <a:ext uri="{FF2B5EF4-FFF2-40B4-BE49-F238E27FC236}">
                  <a16:creationId xmlns:a16="http://schemas.microsoft.com/office/drawing/2014/main" id="{9A09C406-978A-459A-B5F9-FA02E117624E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7009040" y="215900"/>
              <a:ext cx="101600" cy="101600"/>
            </a:xfrm>
            <a:prstGeom prst="ellipse">
              <a:avLst/>
            </a:prstGeom>
            <a:noFill/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84A9AC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4" name="Oval 573">
              <a:hlinkClick r:id="rId32" action="ppaction://hlinksldjump" tooltip="286,15,Numerical example,11"/>
              <a:extLst>
                <a:ext uri="{FF2B5EF4-FFF2-40B4-BE49-F238E27FC236}">
                  <a16:creationId xmlns:a16="http://schemas.microsoft.com/office/drawing/2014/main" id="{2434793A-9048-4815-9F84-4EFD03173A07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7362069" y="215900"/>
              <a:ext cx="101600" cy="101600"/>
            </a:xfrm>
            <a:prstGeom prst="ellipse">
              <a:avLst/>
            </a:prstGeom>
            <a:noFill/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84A9AC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5" name="Oval 574">
              <a:hlinkClick r:id="rId33" action="ppaction://hlinksldjump" tooltip="303,16,Numerical example (cont.),12"/>
              <a:extLst>
                <a:ext uri="{FF2B5EF4-FFF2-40B4-BE49-F238E27FC236}">
                  <a16:creationId xmlns:a16="http://schemas.microsoft.com/office/drawing/2014/main" id="{83DFEB7B-8F17-4F32-8629-FA24A31A9A2E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7715099" y="215900"/>
              <a:ext cx="101600" cy="101600"/>
            </a:xfrm>
            <a:prstGeom prst="ellipse">
              <a:avLst/>
            </a:prstGeom>
            <a:noFill/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84A9AC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6" name="TextBox 575">
              <a:hlinkClick r:id="rId34" action="ppaction://hlinksldjump" tooltip="263,18,Summary and ongoing work,13"/>
              <a:extLst>
                <a:ext uri="{FF2B5EF4-FFF2-40B4-BE49-F238E27FC236}">
                  <a16:creationId xmlns:a16="http://schemas.microsoft.com/office/drawing/2014/main" id="{789DB58B-4DCD-4CE7-B7DC-59439A06E7F2}"/>
                </a:ext>
              </a:extLst>
            </p:cNvPr>
            <p:cNvSpPr txBox="1"/>
            <p:nvPr>
              <p:custDataLst>
                <p:tags r:id="rId17"/>
              </p:custDataLst>
            </p:nvPr>
          </p:nvSpPr>
          <p:spPr>
            <a:xfrm>
              <a:off x="8245928" y="38100"/>
              <a:ext cx="771071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84A9AC"/>
                  </a:solidFill>
                  <a:latin typeface="Calibri" panose="020F0502020204030204" pitchFamily="34" charset="0"/>
                </a:rPr>
                <a:t>Summary</a:t>
              </a:r>
            </a:p>
          </p:txBody>
        </p:sp>
        <p:sp>
          <p:nvSpPr>
            <p:cNvPr id="577" name="Oval 576">
              <a:hlinkClick r:id="rId34" action="ppaction://hlinksldjump" tooltip="263,18,Summary and ongoing work,13"/>
              <a:extLst>
                <a:ext uri="{FF2B5EF4-FFF2-40B4-BE49-F238E27FC236}">
                  <a16:creationId xmlns:a16="http://schemas.microsoft.com/office/drawing/2014/main" id="{9FEC5905-8ADC-4163-81A6-433E92AB33D6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8452152" y="215900"/>
              <a:ext cx="101600" cy="101600"/>
            </a:xfrm>
            <a:prstGeom prst="ellipse">
              <a:avLst/>
            </a:prstGeom>
            <a:noFill/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84A9AC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8" name="Oval 577">
              <a:hlinkClick r:id="rId35" action="ppaction://hlinksldjump" tooltip="309,19,Thank you!,14"/>
              <a:extLst>
                <a:ext uri="{FF2B5EF4-FFF2-40B4-BE49-F238E27FC236}">
                  <a16:creationId xmlns:a16="http://schemas.microsoft.com/office/drawing/2014/main" id="{394E7537-AA78-4902-A9F6-4BB8E7589626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8709176" y="215900"/>
              <a:ext cx="101600" cy="101600"/>
            </a:xfrm>
            <a:prstGeom prst="ellipse">
              <a:avLst/>
            </a:prstGeom>
            <a:noFill/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84A9AC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52831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Title 1">
            <a:extLst>
              <a:ext uri="{FF2B5EF4-FFF2-40B4-BE49-F238E27FC236}">
                <a16:creationId xmlns:a16="http://schemas.microsoft.com/office/drawing/2014/main" id="{2E9EBE6B-A7B0-4D1F-A972-353146C200C6}"/>
              </a:ext>
            </a:extLst>
          </p:cNvPr>
          <p:cNvSpPr txBox="1">
            <a:spLocks/>
          </p:cNvSpPr>
          <p:nvPr/>
        </p:nvSpPr>
        <p:spPr>
          <a:xfrm>
            <a:off x="0" y="365126"/>
            <a:ext cx="12192000" cy="1101194"/>
          </a:xfrm>
          <a:prstGeom prst="rect">
            <a:avLst/>
          </a:prstGeom>
          <a:solidFill>
            <a:srgbClr val="20405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E7DFD5"/>
                </a:solidFill>
              </a:rPr>
              <a:t>Infinite-dimensional system: LQR</a:t>
            </a:r>
          </a:p>
        </p:txBody>
      </p:sp>
      <p:sp>
        <p:nvSpPr>
          <p:cNvPr id="600" name="Rectangle 599">
            <a:extLst>
              <a:ext uri="{FF2B5EF4-FFF2-40B4-BE49-F238E27FC236}">
                <a16:creationId xmlns:a16="http://schemas.microsoft.com/office/drawing/2014/main" id="{65A0AC5F-AA5A-482B-9D3A-9620169B6E3A}"/>
              </a:ext>
            </a:extLst>
          </p:cNvPr>
          <p:cNvSpPr/>
          <p:nvPr/>
        </p:nvSpPr>
        <p:spPr>
          <a:xfrm>
            <a:off x="0" y="-4144"/>
            <a:ext cx="12192000" cy="378792"/>
          </a:xfrm>
          <a:prstGeom prst="rect">
            <a:avLst/>
          </a:prstGeom>
          <a:solidFill>
            <a:srgbClr val="3B6978"/>
          </a:solidFill>
          <a:ln>
            <a:solidFill>
              <a:srgbClr val="3B69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1" name="TextBox 600">
            <a:extLst>
              <a:ext uri="{FF2B5EF4-FFF2-40B4-BE49-F238E27FC236}">
                <a16:creationId xmlns:a16="http://schemas.microsoft.com/office/drawing/2014/main" id="{C34913EA-CC4D-4517-AC9E-B34CB940C415}"/>
              </a:ext>
            </a:extLst>
          </p:cNvPr>
          <p:cNvSpPr txBox="1"/>
          <p:nvPr/>
        </p:nvSpPr>
        <p:spPr>
          <a:xfrm>
            <a:off x="0" y="0"/>
            <a:ext cx="32487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84A9AC"/>
                </a:solidFill>
              </a:rPr>
              <a:t>Sheng Cheng and Derek A. Paley</a:t>
            </a:r>
          </a:p>
        </p:txBody>
      </p:sp>
      <p:sp>
        <p:nvSpPr>
          <p:cNvPr id="602" name="TextBox 601">
            <a:extLst>
              <a:ext uri="{FF2B5EF4-FFF2-40B4-BE49-F238E27FC236}">
                <a16:creationId xmlns:a16="http://schemas.microsoft.com/office/drawing/2014/main" id="{EC3B21E0-3DF1-4C21-B64D-5A1026F48F9B}"/>
              </a:ext>
            </a:extLst>
          </p:cNvPr>
          <p:cNvSpPr txBox="1"/>
          <p:nvPr/>
        </p:nvSpPr>
        <p:spPr>
          <a:xfrm>
            <a:off x="8948509" y="-4144"/>
            <a:ext cx="32487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84A9AC"/>
                </a:solidFill>
              </a:rPr>
              <a:t>American Control Conference 2020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F484F8BB-E8FE-4E05-B1CB-941ABFFBF12E}"/>
              </a:ext>
            </a:extLst>
          </p:cNvPr>
          <p:cNvSpPr/>
          <p:nvPr/>
        </p:nvSpPr>
        <p:spPr>
          <a:xfrm>
            <a:off x="5032803" y="4269859"/>
            <a:ext cx="1078954" cy="33229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AB47AC32-1920-4384-85D4-B18DF8695EEB}"/>
              </a:ext>
            </a:extLst>
          </p:cNvPr>
          <p:cNvSpPr/>
          <p:nvPr/>
        </p:nvSpPr>
        <p:spPr>
          <a:xfrm>
            <a:off x="4936711" y="2733937"/>
            <a:ext cx="1078954" cy="33229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A050A1-1625-455A-8855-A7AD48B0C4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80780"/>
            <a:ext cx="6836656" cy="1116129"/>
          </a:xfrm>
        </p:spPr>
        <p:txBody>
          <a:bodyPr>
            <a:normAutofit lnSpcReduction="10000"/>
          </a:bodyPr>
          <a:lstStyle/>
          <a:p>
            <a:r>
              <a:rPr lang="en-US" sz="2600" dirty="0"/>
              <a:t>Consider a 1D diffusion equation with known initial condition and zero Dirichlet boundary condition: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B52161-C49D-4C2D-9198-E19951CE785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677174" y="4671226"/>
            <a:ext cx="5029636" cy="944962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36DA3C9-5260-4AC8-BD18-103327566A41}"/>
              </a:ext>
            </a:extLst>
          </p:cNvPr>
          <p:cNvSpPr txBox="1">
            <a:spLocks/>
          </p:cNvSpPr>
          <p:nvPr/>
        </p:nvSpPr>
        <p:spPr>
          <a:xfrm>
            <a:off x="838199" y="1614477"/>
            <a:ext cx="9164239" cy="5457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/>
              <a:t>Assume linear </a:t>
            </a:r>
            <a:r>
              <a:rPr lang="en-US" sz="2400" dirty="0"/>
              <a:t>and first-order</a:t>
            </a:r>
            <a:r>
              <a:rPr lang="en-US" sz="2600" dirty="0"/>
              <a:t> dynamics of the mobile actuators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A65E70F-20CE-4D87-8316-A5A4FBED7165}"/>
              </a:ext>
            </a:extLst>
          </p:cNvPr>
          <p:cNvSpPr txBox="1">
            <a:spLocks/>
          </p:cNvSpPr>
          <p:nvPr/>
        </p:nvSpPr>
        <p:spPr>
          <a:xfrm>
            <a:off x="838199" y="6175756"/>
            <a:ext cx="8719539" cy="54571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/>
              <a:t>Abstract linear system representation [Curtain and Zwart, 1995]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65B8EB-3E28-4DEF-B6D1-AEB30B261E7D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110780" y="5719542"/>
            <a:ext cx="3337849" cy="525826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926DD1B-2EBC-440C-B417-524DFD006805}"/>
              </a:ext>
            </a:extLst>
          </p:cNvPr>
          <p:cNvSpPr txBox="1">
            <a:spLocks/>
          </p:cNvSpPr>
          <p:nvPr/>
        </p:nvSpPr>
        <p:spPr>
          <a:xfrm>
            <a:off x="3583399" y="2714903"/>
            <a:ext cx="1159289" cy="3735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position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3B43211-E827-49AB-82BF-A61657A26B00}"/>
              </a:ext>
            </a:extLst>
          </p:cNvPr>
          <p:cNvSpPr txBox="1">
            <a:spLocks/>
          </p:cNvSpPr>
          <p:nvPr/>
        </p:nvSpPr>
        <p:spPr>
          <a:xfrm>
            <a:off x="4936711" y="2714903"/>
            <a:ext cx="1159289" cy="3735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guidance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01D8523-2EE5-407A-9596-8DEE03C1100B}"/>
              </a:ext>
            </a:extLst>
          </p:cNvPr>
          <p:cNvCxnSpPr>
            <a:cxnSpLocks/>
          </p:cNvCxnSpPr>
          <p:nvPr/>
        </p:nvCxnSpPr>
        <p:spPr>
          <a:xfrm flipV="1">
            <a:off x="4109706" y="2593108"/>
            <a:ext cx="0" cy="20705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D075678-93B0-4479-917A-323525608759}"/>
              </a:ext>
            </a:extLst>
          </p:cNvPr>
          <p:cNvCxnSpPr>
            <a:cxnSpLocks/>
          </p:cNvCxnSpPr>
          <p:nvPr/>
        </p:nvCxnSpPr>
        <p:spPr>
          <a:xfrm flipV="1">
            <a:off x="5355768" y="2578554"/>
            <a:ext cx="0" cy="20705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A9889BCF-1070-46F4-A527-D8947367D679}"/>
              </a:ext>
            </a:extLst>
          </p:cNvPr>
          <p:cNvSpPr txBox="1">
            <a:spLocks/>
          </p:cNvSpPr>
          <p:nvPr/>
        </p:nvSpPr>
        <p:spPr>
          <a:xfrm>
            <a:off x="1793814" y="4127634"/>
            <a:ext cx="1260496" cy="3735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PDE state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471CD39-F5AF-4A0C-9A66-E8F9633E8336}"/>
              </a:ext>
            </a:extLst>
          </p:cNvPr>
          <p:cNvSpPr/>
          <p:nvPr/>
        </p:nvSpPr>
        <p:spPr>
          <a:xfrm>
            <a:off x="1967463" y="4743282"/>
            <a:ext cx="748030" cy="356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F1E8E3D-459A-4C59-A936-380DC57E8D77}"/>
              </a:ext>
            </a:extLst>
          </p:cNvPr>
          <p:cNvCxnSpPr>
            <a:cxnSpLocks/>
          </p:cNvCxnSpPr>
          <p:nvPr/>
        </p:nvCxnSpPr>
        <p:spPr>
          <a:xfrm>
            <a:off x="2365227" y="4431370"/>
            <a:ext cx="0" cy="28489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5B85C06E-6F90-4BA6-8587-C6B9404BD6F5}"/>
              </a:ext>
            </a:extLst>
          </p:cNvPr>
          <p:cNvSpPr txBox="1">
            <a:spLocks/>
          </p:cNvSpPr>
          <p:nvPr/>
        </p:nvSpPr>
        <p:spPr>
          <a:xfrm>
            <a:off x="5105897" y="4290257"/>
            <a:ext cx="1166884" cy="3735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control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C3336AA-A7BA-4F7E-BEFF-05D4A3141F3D}"/>
              </a:ext>
            </a:extLst>
          </p:cNvPr>
          <p:cNvCxnSpPr>
            <a:cxnSpLocks/>
          </p:cNvCxnSpPr>
          <p:nvPr/>
        </p:nvCxnSpPr>
        <p:spPr>
          <a:xfrm>
            <a:off x="5591966" y="4614313"/>
            <a:ext cx="0" cy="28489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F7C19D16-CE64-453A-B4AD-203EE0AFFE4D}"/>
              </a:ext>
            </a:extLst>
          </p:cNvPr>
          <p:cNvSpPr txBox="1">
            <a:spLocks/>
          </p:cNvSpPr>
          <p:nvPr/>
        </p:nvSpPr>
        <p:spPr>
          <a:xfrm>
            <a:off x="6097149" y="4303144"/>
            <a:ext cx="1437693" cy="3735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Dirac delta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C137A08-E988-4D46-AD3F-11502DB89547}"/>
              </a:ext>
            </a:extLst>
          </p:cNvPr>
          <p:cNvCxnSpPr>
            <a:cxnSpLocks/>
          </p:cNvCxnSpPr>
          <p:nvPr/>
        </p:nvCxnSpPr>
        <p:spPr>
          <a:xfrm>
            <a:off x="6272781" y="4632656"/>
            <a:ext cx="0" cy="28489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D7B7E491-D58F-4F3A-AF29-0E86ED579D7C}"/>
              </a:ext>
            </a:extLst>
          </p:cNvPr>
          <p:cNvCxnSpPr>
            <a:cxnSpLocks/>
          </p:cNvCxnSpPr>
          <p:nvPr/>
        </p:nvCxnSpPr>
        <p:spPr>
          <a:xfrm>
            <a:off x="2971436" y="5408023"/>
            <a:ext cx="0" cy="41705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Slide Number Placeholder 36">
            <a:extLst>
              <a:ext uri="{FF2B5EF4-FFF2-40B4-BE49-F238E27FC236}">
                <a16:creationId xmlns:a16="http://schemas.microsoft.com/office/drawing/2014/main" id="{CEC6503C-9706-40C0-9292-30662BB5D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ECE6C-4928-403C-811D-4D02CD9F50F1}" type="slidenum">
              <a:rPr lang="en-US" smtClean="0"/>
              <a:t>4</a:t>
            </a:fld>
            <a:endParaRPr lang="en-US" dirty="0"/>
          </a:p>
        </p:txBody>
      </p:sp>
      <p:grpSp>
        <p:nvGrpSpPr>
          <p:cNvPr id="1228" name="Group 1227">
            <a:extLst>
              <a:ext uri="{FF2B5EF4-FFF2-40B4-BE49-F238E27FC236}">
                <a16:creationId xmlns:a16="http://schemas.microsoft.com/office/drawing/2014/main" id="{962FD2F4-0554-4D21-AB5B-A62389833C8A}"/>
              </a:ext>
            </a:extLst>
          </p:cNvPr>
          <p:cNvGrpSpPr/>
          <p:nvPr/>
        </p:nvGrpSpPr>
        <p:grpSpPr>
          <a:xfrm>
            <a:off x="7439178" y="2134103"/>
            <a:ext cx="5033266" cy="3737189"/>
            <a:chOff x="7439178" y="2134103"/>
            <a:chExt cx="5033266" cy="3737189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33FAB61-A801-4F9F-8D91-0668694E0515}"/>
                </a:ext>
              </a:extLst>
            </p:cNvPr>
            <p:cNvGrpSpPr/>
            <p:nvPr/>
          </p:nvGrpSpPr>
          <p:grpSpPr>
            <a:xfrm>
              <a:off x="7487626" y="2134103"/>
              <a:ext cx="4984818" cy="3737189"/>
              <a:chOff x="8093913" y="2329833"/>
              <a:chExt cx="3984238" cy="2987040"/>
            </a:xfrm>
          </p:grpSpPr>
          <p:pic>
            <p:nvPicPr>
              <p:cNvPr id="12" name="Picture 11" descr="A screenshot of a cell phone&#10;&#10;Description automatically generated">
                <a:extLst>
                  <a:ext uri="{FF2B5EF4-FFF2-40B4-BE49-F238E27FC236}">
                    <a16:creationId xmlns:a16="http://schemas.microsoft.com/office/drawing/2014/main" id="{E183CBC6-CD15-4ABC-B7BC-CD683172D6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93913" y="2329833"/>
                <a:ext cx="3984238" cy="2987040"/>
              </a:xfrm>
              <a:prstGeom prst="rect">
                <a:avLst/>
              </a:prstGeom>
            </p:spPr>
          </p:pic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2327CFAF-0754-4810-8794-7AF929AE8458}"/>
                  </a:ext>
                </a:extLst>
              </p:cNvPr>
              <p:cNvSpPr/>
              <p:nvPr/>
            </p:nvSpPr>
            <p:spPr>
              <a:xfrm>
                <a:off x="8093913" y="3088459"/>
                <a:ext cx="208834" cy="141648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F6EAA3FB-69F8-4E0F-ACB3-60EDF2579472}"/>
                </a:ext>
              </a:extLst>
            </p:cNvPr>
            <p:cNvSpPr txBox="1"/>
            <p:nvPr/>
          </p:nvSpPr>
          <p:spPr>
            <a:xfrm rot="16200000">
              <a:off x="6745278" y="3250635"/>
              <a:ext cx="17571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Amplitude</a:t>
              </a:r>
            </a:p>
          </p:txBody>
        </p:sp>
      </p:grpSp>
      <p:grpSp>
        <p:nvGrpSpPr>
          <p:cNvPr id="1686" name="Group 1685">
            <a:extLst>
              <a:ext uri="{FF2B5EF4-FFF2-40B4-BE49-F238E27FC236}">
                <a16:creationId xmlns:a16="http://schemas.microsoft.com/office/drawing/2014/main" id="{3FCF4564-5D28-4445-A186-BABD2619F64F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2857500" y="38100"/>
            <a:ext cx="6159499" cy="279400"/>
            <a:chOff x="2857500" y="38100"/>
            <a:chExt cx="6159499" cy="279400"/>
          </a:xfrm>
        </p:grpSpPr>
        <p:sp>
          <p:nvSpPr>
            <p:cNvPr id="1668" name="TextBox 1667">
              <a:hlinkClick r:id="rId25" action="ppaction://hlinksldjump" tooltip="257,2,Motivation,1"/>
              <a:extLst>
                <a:ext uri="{FF2B5EF4-FFF2-40B4-BE49-F238E27FC236}">
                  <a16:creationId xmlns:a16="http://schemas.microsoft.com/office/drawing/2014/main" id="{3823CD90-CEB3-4052-91EB-3C67A6F17405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2857500" y="38100"/>
              <a:ext cx="1669143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E7DFD5"/>
                  </a:solidFill>
                  <a:latin typeface="Calibri" panose="020F0502020204030204" pitchFamily="34" charset="0"/>
                </a:rPr>
                <a:t>Introduction</a:t>
              </a:r>
            </a:p>
          </p:txBody>
        </p:sp>
        <p:sp>
          <p:nvSpPr>
            <p:cNvPr id="1669" name="Oval 1668">
              <a:hlinkClick r:id="rId25" action="ppaction://hlinksldjump" tooltip="257,2,Motivation,1"/>
              <a:extLst>
                <a:ext uri="{FF2B5EF4-FFF2-40B4-BE49-F238E27FC236}">
                  <a16:creationId xmlns:a16="http://schemas.microsoft.com/office/drawing/2014/main" id="{0B2052F9-960F-45E5-B521-7411D6A453BE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3140529" y="215900"/>
              <a:ext cx="101600" cy="101600"/>
            </a:xfrm>
            <a:prstGeom prst="ellipse">
              <a:avLst/>
            </a:prstGeom>
            <a:solidFill>
              <a:srgbClr val="84A9AC"/>
            </a:solidFill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0" name="Oval 1669">
              <a:hlinkClick r:id="rId26" action="ppaction://hlinksldjump" tooltip="301,3,Slide 3,2"/>
              <a:extLst>
                <a:ext uri="{FF2B5EF4-FFF2-40B4-BE49-F238E27FC236}">
                  <a16:creationId xmlns:a16="http://schemas.microsoft.com/office/drawing/2014/main" id="{E66AA81D-EF9F-4D7E-8788-347E647DA213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3474357" y="215900"/>
              <a:ext cx="101600" cy="101600"/>
            </a:xfrm>
            <a:prstGeom prst="ellipse">
              <a:avLst/>
            </a:prstGeom>
            <a:solidFill>
              <a:srgbClr val="84A9AC"/>
            </a:solidFill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1" name="Oval 1670">
              <a:hlinkClick r:id="rId27" action="ppaction://hlinksldjump" tooltip="259,4,Infinite-dimensional system: LQR,3"/>
              <a:extLst>
                <a:ext uri="{FF2B5EF4-FFF2-40B4-BE49-F238E27FC236}">
                  <a16:creationId xmlns:a16="http://schemas.microsoft.com/office/drawing/2014/main" id="{26C27392-05F1-4CC1-B935-552A9785137E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3808186" y="215900"/>
              <a:ext cx="101600" cy="101600"/>
            </a:xfrm>
            <a:prstGeom prst="ellipse">
              <a:avLst/>
            </a:prstGeom>
            <a:solidFill>
              <a:srgbClr val="E7DFD5"/>
            </a:solidFill>
            <a:ln w="12700" cap="flat" cmpd="dbl" algn="ctr">
              <a:solidFill>
                <a:srgbClr val="E7DFD5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2" name="Oval 1671">
              <a:hlinkClick r:id="rId28" action="ppaction://hlinksldjump" tooltip="278,5,Infinite-dimensional system: LQR (cont.),4"/>
              <a:extLst>
                <a:ext uri="{FF2B5EF4-FFF2-40B4-BE49-F238E27FC236}">
                  <a16:creationId xmlns:a16="http://schemas.microsoft.com/office/drawing/2014/main" id="{7BE54709-80D4-40D6-8652-A4D865B21146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4142014" y="215900"/>
              <a:ext cx="101600" cy="101600"/>
            </a:xfrm>
            <a:prstGeom prst="ellipse">
              <a:avLst/>
            </a:prstGeom>
            <a:noFill/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84A9AC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3" name="TextBox 1672">
              <a:hlinkClick r:id="rId29" action="ppaction://hlinksldjump" tooltip="260,6,Problem formulation,5"/>
              <a:extLst>
                <a:ext uri="{FF2B5EF4-FFF2-40B4-BE49-F238E27FC236}">
                  <a16:creationId xmlns:a16="http://schemas.microsoft.com/office/drawing/2014/main" id="{84D0CE56-3429-43DD-BCEB-3B51688BD6FB}"/>
                </a:ext>
              </a:extLst>
            </p:cNvPr>
            <p:cNvSpPr txBox="1"/>
            <p:nvPr>
              <p:custDataLst>
                <p:tags r:id="rId7"/>
              </p:custDataLst>
            </p:nvPr>
          </p:nvSpPr>
          <p:spPr>
            <a:xfrm>
              <a:off x="4653643" y="38100"/>
              <a:ext cx="1220107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84A9AC"/>
                  </a:solidFill>
                  <a:latin typeface="Calibri" panose="020F0502020204030204" pitchFamily="34" charset="0"/>
                </a:rPr>
                <a:t>Formulation</a:t>
              </a:r>
            </a:p>
          </p:txBody>
        </p:sp>
        <p:sp>
          <p:nvSpPr>
            <p:cNvPr id="1674" name="Oval 1673">
              <a:hlinkClick r:id="rId29" action="ppaction://hlinksldjump" tooltip="260,6,Problem formulation,5"/>
              <a:extLst>
                <a:ext uri="{FF2B5EF4-FFF2-40B4-BE49-F238E27FC236}">
                  <a16:creationId xmlns:a16="http://schemas.microsoft.com/office/drawing/2014/main" id="{01CCB1EA-A9A5-4340-9CC7-3481DD28F9D7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4907870" y="215900"/>
              <a:ext cx="101600" cy="101600"/>
            </a:xfrm>
            <a:prstGeom prst="ellipse">
              <a:avLst/>
            </a:prstGeom>
            <a:noFill/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84A9AC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5" name="Oval 1674">
              <a:hlinkClick r:id="rId30" action="ppaction://hlinksldjump" tooltip="281,7,Optimal guidance: Actuator restricted to domain,6"/>
              <a:extLst>
                <a:ext uri="{FF2B5EF4-FFF2-40B4-BE49-F238E27FC236}">
                  <a16:creationId xmlns:a16="http://schemas.microsoft.com/office/drawing/2014/main" id="{7A72E21F-E86C-435B-8382-859E006E2ECF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5212897" y="215900"/>
              <a:ext cx="101600" cy="101600"/>
            </a:xfrm>
            <a:prstGeom prst="ellipse">
              <a:avLst/>
            </a:prstGeom>
            <a:noFill/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84A9AC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6" name="Oval 1675">
              <a:hlinkClick r:id="rId31" action="ppaction://hlinksldjump" tooltip="282,8,Optimal guidance: Actuator restricted to domain (cont.),7"/>
              <a:extLst>
                <a:ext uri="{FF2B5EF4-FFF2-40B4-BE49-F238E27FC236}">
                  <a16:creationId xmlns:a16="http://schemas.microsoft.com/office/drawing/2014/main" id="{AFA998C7-0EF8-4A62-BC29-D5437BE94410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5517923" y="215900"/>
              <a:ext cx="101600" cy="101600"/>
            </a:xfrm>
            <a:prstGeom prst="ellipse">
              <a:avLst/>
            </a:prstGeom>
            <a:noFill/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84A9AC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7" name="TextBox 1676">
              <a:hlinkClick r:id="rId32" action="ppaction://hlinksldjump" tooltip="269,11,Solution method: Approximated problem,8"/>
              <a:extLst>
                <a:ext uri="{FF2B5EF4-FFF2-40B4-BE49-F238E27FC236}">
                  <a16:creationId xmlns:a16="http://schemas.microsoft.com/office/drawing/2014/main" id="{F02F539F-AA08-4349-BE96-5380035BBC36}"/>
                </a:ext>
              </a:extLst>
            </p:cNvPr>
            <p:cNvSpPr txBox="1"/>
            <p:nvPr>
              <p:custDataLst>
                <p:tags r:id="rId11"/>
              </p:custDataLst>
            </p:nvPr>
          </p:nvSpPr>
          <p:spPr>
            <a:xfrm>
              <a:off x="6000750" y="38100"/>
              <a:ext cx="2118179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84A9AC"/>
                  </a:solidFill>
                  <a:latin typeface="Calibri" panose="020F0502020204030204" pitchFamily="34" charset="0"/>
                </a:rPr>
                <a:t>Solution method</a:t>
              </a:r>
            </a:p>
          </p:txBody>
        </p:sp>
        <p:sp>
          <p:nvSpPr>
            <p:cNvPr id="1678" name="Oval 1677">
              <a:hlinkClick r:id="rId32" action="ppaction://hlinksldjump" tooltip="269,11,Solution method: Approximated problem,8"/>
              <a:extLst>
                <a:ext uri="{FF2B5EF4-FFF2-40B4-BE49-F238E27FC236}">
                  <a16:creationId xmlns:a16="http://schemas.microsoft.com/office/drawing/2014/main" id="{95002F64-B436-4668-B881-D9FBF0DFDDE5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6302980" y="215900"/>
              <a:ext cx="101600" cy="101600"/>
            </a:xfrm>
            <a:prstGeom prst="ellipse">
              <a:avLst/>
            </a:prstGeom>
            <a:noFill/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84A9AC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9" name="Oval 1678">
              <a:hlinkClick r:id="rId33" action="ppaction://hlinksldjump" tooltip="283,12,Solution method: Pontryagin’s maximum principle,9"/>
              <a:extLst>
                <a:ext uri="{FF2B5EF4-FFF2-40B4-BE49-F238E27FC236}">
                  <a16:creationId xmlns:a16="http://schemas.microsoft.com/office/drawing/2014/main" id="{A5B39FFD-596C-4B4A-AED7-024287A97D24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6656010" y="215900"/>
              <a:ext cx="101600" cy="101600"/>
            </a:xfrm>
            <a:prstGeom prst="ellipse">
              <a:avLst/>
            </a:prstGeom>
            <a:noFill/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84A9AC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0" name="Oval 1679">
              <a:hlinkClick r:id="rId34" action="ppaction://hlinksldjump" tooltip="308,14,Slide 14,10"/>
              <a:extLst>
                <a:ext uri="{FF2B5EF4-FFF2-40B4-BE49-F238E27FC236}">
                  <a16:creationId xmlns:a16="http://schemas.microsoft.com/office/drawing/2014/main" id="{82BBC1EE-9311-4C32-8D7F-F507FEAA0B6F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7009040" y="215900"/>
              <a:ext cx="101600" cy="101600"/>
            </a:xfrm>
            <a:prstGeom prst="ellipse">
              <a:avLst/>
            </a:prstGeom>
            <a:noFill/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84A9AC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1" name="Oval 1680">
              <a:hlinkClick r:id="rId35" action="ppaction://hlinksldjump" tooltip="286,15,Numerical example,11"/>
              <a:extLst>
                <a:ext uri="{FF2B5EF4-FFF2-40B4-BE49-F238E27FC236}">
                  <a16:creationId xmlns:a16="http://schemas.microsoft.com/office/drawing/2014/main" id="{8675CB18-A042-4EA3-90E3-E1E9A48BA872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7362069" y="215900"/>
              <a:ext cx="101600" cy="101600"/>
            </a:xfrm>
            <a:prstGeom prst="ellipse">
              <a:avLst/>
            </a:prstGeom>
            <a:noFill/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84A9AC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2" name="Oval 1681">
              <a:hlinkClick r:id="rId36" action="ppaction://hlinksldjump" tooltip="303,16,Numerical example (cont.),12"/>
              <a:extLst>
                <a:ext uri="{FF2B5EF4-FFF2-40B4-BE49-F238E27FC236}">
                  <a16:creationId xmlns:a16="http://schemas.microsoft.com/office/drawing/2014/main" id="{4DC7167C-763B-4B2C-A88A-0A4DD5C3B8A2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7715099" y="215900"/>
              <a:ext cx="101600" cy="101600"/>
            </a:xfrm>
            <a:prstGeom prst="ellipse">
              <a:avLst/>
            </a:prstGeom>
            <a:noFill/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84A9AC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3" name="TextBox 1682">
              <a:hlinkClick r:id="rId37" action="ppaction://hlinksldjump" tooltip="263,18,Summary and ongoing work,13"/>
              <a:extLst>
                <a:ext uri="{FF2B5EF4-FFF2-40B4-BE49-F238E27FC236}">
                  <a16:creationId xmlns:a16="http://schemas.microsoft.com/office/drawing/2014/main" id="{5C3ECA48-3271-41F2-B2AF-018B9A68EA79}"/>
                </a:ext>
              </a:extLst>
            </p:cNvPr>
            <p:cNvSpPr txBox="1"/>
            <p:nvPr>
              <p:custDataLst>
                <p:tags r:id="rId17"/>
              </p:custDataLst>
            </p:nvPr>
          </p:nvSpPr>
          <p:spPr>
            <a:xfrm>
              <a:off x="8245928" y="38100"/>
              <a:ext cx="771071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84A9AC"/>
                  </a:solidFill>
                  <a:latin typeface="Calibri" panose="020F0502020204030204" pitchFamily="34" charset="0"/>
                </a:rPr>
                <a:t>Summary</a:t>
              </a:r>
            </a:p>
          </p:txBody>
        </p:sp>
        <p:sp>
          <p:nvSpPr>
            <p:cNvPr id="1684" name="Oval 1683">
              <a:hlinkClick r:id="rId37" action="ppaction://hlinksldjump" tooltip="263,18,Summary and ongoing work,13"/>
              <a:extLst>
                <a:ext uri="{FF2B5EF4-FFF2-40B4-BE49-F238E27FC236}">
                  <a16:creationId xmlns:a16="http://schemas.microsoft.com/office/drawing/2014/main" id="{B8D6076E-F3D7-48DE-A7D5-2A3F11FA3CD9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8452152" y="215900"/>
              <a:ext cx="101600" cy="101600"/>
            </a:xfrm>
            <a:prstGeom prst="ellipse">
              <a:avLst/>
            </a:prstGeom>
            <a:noFill/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84A9AC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5" name="Oval 1684">
              <a:hlinkClick r:id="rId38" action="ppaction://hlinksldjump" tooltip="309,19,Thank you!,14"/>
              <a:extLst>
                <a:ext uri="{FF2B5EF4-FFF2-40B4-BE49-F238E27FC236}">
                  <a16:creationId xmlns:a16="http://schemas.microsoft.com/office/drawing/2014/main" id="{E12389D3-9F82-43EA-9505-DE33B3384ED7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8709176" y="215900"/>
              <a:ext cx="101600" cy="101600"/>
            </a:xfrm>
            <a:prstGeom prst="ellipse">
              <a:avLst/>
            </a:prstGeom>
            <a:noFill/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84A9AC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68BE3595-F40D-4A9D-9B4B-838CE9BA4EF3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2763941" y="2159312"/>
            <a:ext cx="4723685" cy="43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295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77" grpId="0" animBg="1"/>
      <p:bldP spid="3" grpId="0" build="p"/>
      <p:bldP spid="8" grpId="0"/>
      <p:bldP spid="21" grpId="0"/>
      <p:bldP spid="22" grpId="0" animBg="1"/>
      <p:bldP spid="29" grpId="0"/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Title 1">
            <a:extLst>
              <a:ext uri="{FF2B5EF4-FFF2-40B4-BE49-F238E27FC236}">
                <a16:creationId xmlns:a16="http://schemas.microsoft.com/office/drawing/2014/main" id="{EEE9800F-5124-470E-A06F-C2B1F3533445}"/>
              </a:ext>
            </a:extLst>
          </p:cNvPr>
          <p:cNvSpPr txBox="1">
            <a:spLocks/>
          </p:cNvSpPr>
          <p:nvPr/>
        </p:nvSpPr>
        <p:spPr>
          <a:xfrm>
            <a:off x="0" y="365126"/>
            <a:ext cx="12192000" cy="1101194"/>
          </a:xfrm>
          <a:prstGeom prst="rect">
            <a:avLst/>
          </a:prstGeom>
          <a:solidFill>
            <a:srgbClr val="20405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E7DFD5"/>
                </a:solidFill>
              </a:rPr>
              <a:t>Infinite-dimensional system: LQR (cont.)</a:t>
            </a:r>
          </a:p>
        </p:txBody>
      </p:sp>
      <p:sp>
        <p:nvSpPr>
          <p:cNvPr id="593" name="Rectangle 592">
            <a:extLst>
              <a:ext uri="{FF2B5EF4-FFF2-40B4-BE49-F238E27FC236}">
                <a16:creationId xmlns:a16="http://schemas.microsoft.com/office/drawing/2014/main" id="{A4FB2771-900F-4976-A924-519288F4CF0A}"/>
              </a:ext>
            </a:extLst>
          </p:cNvPr>
          <p:cNvSpPr/>
          <p:nvPr/>
        </p:nvSpPr>
        <p:spPr>
          <a:xfrm>
            <a:off x="0" y="-4144"/>
            <a:ext cx="12192000" cy="378792"/>
          </a:xfrm>
          <a:prstGeom prst="rect">
            <a:avLst/>
          </a:prstGeom>
          <a:solidFill>
            <a:srgbClr val="3B6978"/>
          </a:solidFill>
          <a:ln>
            <a:solidFill>
              <a:srgbClr val="3B69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4" name="TextBox 593">
            <a:extLst>
              <a:ext uri="{FF2B5EF4-FFF2-40B4-BE49-F238E27FC236}">
                <a16:creationId xmlns:a16="http://schemas.microsoft.com/office/drawing/2014/main" id="{DBD2DB02-E93D-4C77-9A54-E7F6E6DB3E50}"/>
              </a:ext>
            </a:extLst>
          </p:cNvPr>
          <p:cNvSpPr txBox="1"/>
          <p:nvPr/>
        </p:nvSpPr>
        <p:spPr>
          <a:xfrm>
            <a:off x="0" y="0"/>
            <a:ext cx="32487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84A9AC"/>
                </a:solidFill>
              </a:rPr>
              <a:t>Sheng Cheng and Derek A. Paley</a:t>
            </a:r>
          </a:p>
        </p:txBody>
      </p:sp>
      <p:sp>
        <p:nvSpPr>
          <p:cNvPr id="595" name="TextBox 594">
            <a:extLst>
              <a:ext uri="{FF2B5EF4-FFF2-40B4-BE49-F238E27FC236}">
                <a16:creationId xmlns:a16="http://schemas.microsoft.com/office/drawing/2014/main" id="{EA123A0E-B21F-497D-94B6-42A1C362FDB3}"/>
              </a:ext>
            </a:extLst>
          </p:cNvPr>
          <p:cNvSpPr txBox="1"/>
          <p:nvPr/>
        </p:nvSpPr>
        <p:spPr>
          <a:xfrm>
            <a:off x="8948509" y="-4144"/>
            <a:ext cx="32487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84A9AC"/>
                </a:solidFill>
              </a:rPr>
              <a:t>American Control Conference 2020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A65E70F-20CE-4D87-8316-A5A4FBED7165}"/>
              </a:ext>
            </a:extLst>
          </p:cNvPr>
          <p:cNvSpPr txBox="1">
            <a:spLocks/>
          </p:cNvSpPr>
          <p:nvPr/>
        </p:nvSpPr>
        <p:spPr>
          <a:xfrm>
            <a:off x="838199" y="1791777"/>
            <a:ext cx="10515600" cy="5457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Abstract linear system representation of a PDE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65B8EB-3E28-4DEF-B6D1-AEB30B261E7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427074" y="2273991"/>
            <a:ext cx="3337849" cy="525826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7AF205C-135E-4124-BC6B-3FDD7AFB11D8}"/>
              </a:ext>
            </a:extLst>
          </p:cNvPr>
          <p:cNvSpPr txBox="1">
            <a:spLocks/>
          </p:cNvSpPr>
          <p:nvPr/>
        </p:nvSpPr>
        <p:spPr>
          <a:xfrm>
            <a:off x="838199" y="2881536"/>
            <a:ext cx="10515600" cy="5457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Linear-quadratic regulator formulation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E3B1CA6-C1F1-4EAC-8B0C-5AC612A1DAB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622670" y="3358957"/>
            <a:ext cx="8946655" cy="853514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34587CB-1BF5-4EE5-911B-AAEF790F6A2E}"/>
              </a:ext>
            </a:extLst>
          </p:cNvPr>
          <p:cNvSpPr txBox="1">
            <a:spLocks/>
          </p:cNvSpPr>
          <p:nvPr/>
        </p:nvSpPr>
        <p:spPr>
          <a:xfrm>
            <a:off x="838199" y="4943696"/>
            <a:ext cx="10515600" cy="5457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Linear-quadratic optimal control: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8F78550-AFAB-4D2E-88CA-709C835A9D5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251660" y="4913375"/>
            <a:ext cx="3528366" cy="4953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782E046-0619-4E86-BD3E-BE35F771377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590009" y="5728912"/>
            <a:ext cx="7254869" cy="998307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0B06536-BAD3-4573-95CC-DC5153AEDC89}"/>
              </a:ext>
            </a:extLst>
          </p:cNvPr>
          <p:cNvSpPr txBox="1">
            <a:spLocks/>
          </p:cNvSpPr>
          <p:nvPr/>
        </p:nvSpPr>
        <p:spPr>
          <a:xfrm>
            <a:off x="838197" y="5336304"/>
            <a:ext cx="10515600" cy="54571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   with operator-valued differential Riccati equation [Bensoussan et al. 2007]: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64DDB466-2529-4D20-9850-163B0B209F4C}"/>
              </a:ext>
            </a:extLst>
          </p:cNvPr>
          <p:cNvSpPr txBox="1">
            <a:spLocks/>
          </p:cNvSpPr>
          <p:nvPr/>
        </p:nvSpPr>
        <p:spPr>
          <a:xfrm>
            <a:off x="4229666" y="4242792"/>
            <a:ext cx="1346111" cy="3735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state cost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D83DF32-6D23-4432-B668-EAD9CE6B4F69}"/>
              </a:ext>
            </a:extLst>
          </p:cNvPr>
          <p:cNvCxnSpPr>
            <a:cxnSpLocks/>
          </p:cNvCxnSpPr>
          <p:nvPr/>
        </p:nvCxnSpPr>
        <p:spPr>
          <a:xfrm flipV="1">
            <a:off x="4845351" y="4120997"/>
            <a:ext cx="0" cy="20705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F29D999-22AF-4667-8B22-4C0E32BE86C5}"/>
              </a:ext>
            </a:extLst>
          </p:cNvPr>
          <p:cNvCxnSpPr/>
          <p:nvPr/>
        </p:nvCxnSpPr>
        <p:spPr>
          <a:xfrm>
            <a:off x="4030980" y="4099560"/>
            <a:ext cx="157353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F6F8BBF0-8414-4E41-B9CF-28EB3C8C9665}"/>
              </a:ext>
            </a:extLst>
          </p:cNvPr>
          <p:cNvSpPr txBox="1">
            <a:spLocks/>
          </p:cNvSpPr>
          <p:nvPr/>
        </p:nvSpPr>
        <p:spPr>
          <a:xfrm>
            <a:off x="5870524" y="4258652"/>
            <a:ext cx="1622494" cy="3735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control effort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E3C81BE-E28E-4B2D-92C6-16E00FB7F3E0}"/>
              </a:ext>
            </a:extLst>
          </p:cNvPr>
          <p:cNvCxnSpPr>
            <a:cxnSpLocks/>
          </p:cNvCxnSpPr>
          <p:nvPr/>
        </p:nvCxnSpPr>
        <p:spPr>
          <a:xfrm flipV="1">
            <a:off x="6681771" y="4120705"/>
            <a:ext cx="0" cy="20705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3F0319B-ABB5-445C-8251-322B0BCE895B}"/>
              </a:ext>
            </a:extLst>
          </p:cNvPr>
          <p:cNvCxnSpPr>
            <a:cxnSpLocks/>
          </p:cNvCxnSpPr>
          <p:nvPr/>
        </p:nvCxnSpPr>
        <p:spPr>
          <a:xfrm>
            <a:off x="6027420" y="4106888"/>
            <a:ext cx="13487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81C0DE3A-388F-419A-99CC-A982B854A66A}"/>
              </a:ext>
            </a:extLst>
          </p:cNvPr>
          <p:cNvSpPr txBox="1">
            <a:spLocks/>
          </p:cNvSpPr>
          <p:nvPr/>
        </p:nvSpPr>
        <p:spPr>
          <a:xfrm>
            <a:off x="8390667" y="4251524"/>
            <a:ext cx="2397699" cy="3735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terminal state cost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AB3C6F1-3423-4C2C-A6AF-79C5F13A3664}"/>
              </a:ext>
            </a:extLst>
          </p:cNvPr>
          <p:cNvCxnSpPr>
            <a:cxnSpLocks/>
          </p:cNvCxnSpPr>
          <p:nvPr/>
        </p:nvCxnSpPr>
        <p:spPr>
          <a:xfrm flipV="1">
            <a:off x="9419386" y="4136857"/>
            <a:ext cx="0" cy="20705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27838B5-7E9C-45D1-835D-21696891D12F}"/>
              </a:ext>
            </a:extLst>
          </p:cNvPr>
          <p:cNvCxnSpPr>
            <a:cxnSpLocks/>
          </p:cNvCxnSpPr>
          <p:nvPr/>
        </p:nvCxnSpPr>
        <p:spPr>
          <a:xfrm>
            <a:off x="8457695" y="4115420"/>
            <a:ext cx="202488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CD30BF8A-A1E1-4521-90B1-4559D6638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ECE6C-4928-403C-811D-4D02CD9F50F1}" type="slidenum">
              <a:rPr lang="en-US" smtClean="0"/>
              <a:t>5</a:t>
            </a:fld>
            <a:endParaRPr lang="en-US" dirty="0"/>
          </a:p>
        </p:txBody>
      </p:sp>
      <p:grpSp>
        <p:nvGrpSpPr>
          <p:cNvPr id="590" name="Group 589">
            <a:extLst>
              <a:ext uri="{FF2B5EF4-FFF2-40B4-BE49-F238E27FC236}">
                <a16:creationId xmlns:a16="http://schemas.microsoft.com/office/drawing/2014/main" id="{F6197DA0-67CD-4187-89C1-8DFBBD10F20E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2857500" y="38100"/>
            <a:ext cx="6159499" cy="279400"/>
            <a:chOff x="2857500" y="38100"/>
            <a:chExt cx="6159499" cy="279400"/>
          </a:xfrm>
        </p:grpSpPr>
        <p:sp>
          <p:nvSpPr>
            <p:cNvPr id="572" name="TextBox 571">
              <a:hlinkClick r:id="rId25" action="ppaction://hlinksldjump" tooltip="257,2,Motivation,1"/>
              <a:extLst>
                <a:ext uri="{FF2B5EF4-FFF2-40B4-BE49-F238E27FC236}">
                  <a16:creationId xmlns:a16="http://schemas.microsoft.com/office/drawing/2014/main" id="{9B26270F-EEAC-4B41-B07F-4049E593F75A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2857500" y="38100"/>
              <a:ext cx="1669143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E7DFD5"/>
                  </a:solidFill>
                  <a:latin typeface="Calibri" panose="020F0502020204030204" pitchFamily="34" charset="0"/>
                </a:rPr>
                <a:t>Introduction</a:t>
              </a:r>
            </a:p>
          </p:txBody>
        </p:sp>
        <p:sp>
          <p:nvSpPr>
            <p:cNvPr id="573" name="Oval 572">
              <a:hlinkClick r:id="rId25" action="ppaction://hlinksldjump" tooltip="257,2,Motivation,1"/>
              <a:extLst>
                <a:ext uri="{FF2B5EF4-FFF2-40B4-BE49-F238E27FC236}">
                  <a16:creationId xmlns:a16="http://schemas.microsoft.com/office/drawing/2014/main" id="{055D9986-10EA-4334-93F4-84428E5EDB8B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3140529" y="215900"/>
              <a:ext cx="101600" cy="101600"/>
            </a:xfrm>
            <a:prstGeom prst="ellipse">
              <a:avLst/>
            </a:prstGeom>
            <a:solidFill>
              <a:srgbClr val="84A9AC"/>
            </a:solidFill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4" name="Oval 573">
              <a:hlinkClick r:id="rId26" action="ppaction://hlinksldjump" tooltip="301,3,Slide 3,2"/>
              <a:extLst>
                <a:ext uri="{FF2B5EF4-FFF2-40B4-BE49-F238E27FC236}">
                  <a16:creationId xmlns:a16="http://schemas.microsoft.com/office/drawing/2014/main" id="{9FD89242-CF1A-422E-8A44-4142B5735DF5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3474357" y="215900"/>
              <a:ext cx="101600" cy="101600"/>
            </a:xfrm>
            <a:prstGeom prst="ellipse">
              <a:avLst/>
            </a:prstGeom>
            <a:solidFill>
              <a:srgbClr val="84A9AC"/>
            </a:solidFill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5" name="Oval 574">
              <a:hlinkClick r:id="rId27" action="ppaction://hlinksldjump" tooltip="259,4,Infinite-dimensional system: LQR,3"/>
              <a:extLst>
                <a:ext uri="{FF2B5EF4-FFF2-40B4-BE49-F238E27FC236}">
                  <a16:creationId xmlns:a16="http://schemas.microsoft.com/office/drawing/2014/main" id="{636AD9BB-0AC3-4B22-81AE-1D951A6759D8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3808186" y="215900"/>
              <a:ext cx="101600" cy="101600"/>
            </a:xfrm>
            <a:prstGeom prst="ellipse">
              <a:avLst/>
            </a:prstGeom>
            <a:solidFill>
              <a:srgbClr val="84A9AC"/>
            </a:solidFill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6" name="Oval 575">
              <a:hlinkClick r:id="rId28" action="ppaction://hlinksldjump" tooltip="278,5,Infinite-dimensional system: LQR (cont.),4"/>
              <a:extLst>
                <a:ext uri="{FF2B5EF4-FFF2-40B4-BE49-F238E27FC236}">
                  <a16:creationId xmlns:a16="http://schemas.microsoft.com/office/drawing/2014/main" id="{20F26606-150D-4128-96C5-4196EB6E6348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4142014" y="215900"/>
              <a:ext cx="101600" cy="101600"/>
            </a:xfrm>
            <a:prstGeom prst="ellipse">
              <a:avLst/>
            </a:prstGeom>
            <a:solidFill>
              <a:srgbClr val="E7DFD5"/>
            </a:solidFill>
            <a:ln w="12700" cap="flat" cmpd="dbl" algn="ctr">
              <a:solidFill>
                <a:srgbClr val="E7DFD5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7" name="TextBox 576">
              <a:hlinkClick r:id="rId29" action="ppaction://hlinksldjump" tooltip="260,6,Problem formulation,5"/>
              <a:extLst>
                <a:ext uri="{FF2B5EF4-FFF2-40B4-BE49-F238E27FC236}">
                  <a16:creationId xmlns:a16="http://schemas.microsoft.com/office/drawing/2014/main" id="{BD732F31-05BD-4AB7-B2D9-FDE649A4E152}"/>
                </a:ext>
              </a:extLst>
            </p:cNvPr>
            <p:cNvSpPr txBox="1"/>
            <p:nvPr>
              <p:custDataLst>
                <p:tags r:id="rId7"/>
              </p:custDataLst>
            </p:nvPr>
          </p:nvSpPr>
          <p:spPr>
            <a:xfrm>
              <a:off x="4653643" y="38100"/>
              <a:ext cx="1220107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84A9AC"/>
                  </a:solidFill>
                  <a:latin typeface="Calibri" panose="020F0502020204030204" pitchFamily="34" charset="0"/>
                </a:rPr>
                <a:t>Formulation</a:t>
              </a:r>
            </a:p>
          </p:txBody>
        </p:sp>
        <p:sp>
          <p:nvSpPr>
            <p:cNvPr id="578" name="Oval 577">
              <a:hlinkClick r:id="rId29" action="ppaction://hlinksldjump" tooltip="260,6,Problem formulation,5"/>
              <a:extLst>
                <a:ext uri="{FF2B5EF4-FFF2-40B4-BE49-F238E27FC236}">
                  <a16:creationId xmlns:a16="http://schemas.microsoft.com/office/drawing/2014/main" id="{5A0A2F6B-A72B-4926-8E11-B3DDCA6337ED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4907870" y="215900"/>
              <a:ext cx="101600" cy="101600"/>
            </a:xfrm>
            <a:prstGeom prst="ellipse">
              <a:avLst/>
            </a:prstGeom>
            <a:noFill/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84A9AC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9" name="Oval 578">
              <a:hlinkClick r:id="rId30" action="ppaction://hlinksldjump" tooltip="281,7,Optimal guidance: Actuator restricted to domain,6"/>
              <a:extLst>
                <a:ext uri="{FF2B5EF4-FFF2-40B4-BE49-F238E27FC236}">
                  <a16:creationId xmlns:a16="http://schemas.microsoft.com/office/drawing/2014/main" id="{574F5373-A5CF-4AE5-9A0D-7B6F069FC2C7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5212897" y="215900"/>
              <a:ext cx="101600" cy="101600"/>
            </a:xfrm>
            <a:prstGeom prst="ellipse">
              <a:avLst/>
            </a:prstGeom>
            <a:noFill/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84A9AC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0" name="Oval 579">
              <a:hlinkClick r:id="rId31" action="ppaction://hlinksldjump" tooltip="282,8,Optimal guidance: Actuator restricted to domain (cont.),7"/>
              <a:extLst>
                <a:ext uri="{FF2B5EF4-FFF2-40B4-BE49-F238E27FC236}">
                  <a16:creationId xmlns:a16="http://schemas.microsoft.com/office/drawing/2014/main" id="{796D1CEF-63F3-45A6-B737-32EB0D38A03A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5517923" y="215900"/>
              <a:ext cx="101600" cy="101600"/>
            </a:xfrm>
            <a:prstGeom prst="ellipse">
              <a:avLst/>
            </a:prstGeom>
            <a:noFill/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84A9AC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1" name="TextBox 580">
              <a:hlinkClick r:id="rId32" action="ppaction://hlinksldjump" tooltip="269,11,Solution method: Approximated problem,8"/>
              <a:extLst>
                <a:ext uri="{FF2B5EF4-FFF2-40B4-BE49-F238E27FC236}">
                  <a16:creationId xmlns:a16="http://schemas.microsoft.com/office/drawing/2014/main" id="{FEADD6F2-D4DE-4A33-BA82-6E185ECCF3FA}"/>
                </a:ext>
              </a:extLst>
            </p:cNvPr>
            <p:cNvSpPr txBox="1"/>
            <p:nvPr>
              <p:custDataLst>
                <p:tags r:id="rId11"/>
              </p:custDataLst>
            </p:nvPr>
          </p:nvSpPr>
          <p:spPr>
            <a:xfrm>
              <a:off x="6000750" y="38100"/>
              <a:ext cx="2118179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84A9AC"/>
                  </a:solidFill>
                  <a:latin typeface="Calibri" panose="020F0502020204030204" pitchFamily="34" charset="0"/>
                </a:rPr>
                <a:t>Solution method</a:t>
              </a:r>
            </a:p>
          </p:txBody>
        </p:sp>
        <p:sp>
          <p:nvSpPr>
            <p:cNvPr id="582" name="Oval 581">
              <a:hlinkClick r:id="rId32" action="ppaction://hlinksldjump" tooltip="269,11,Solution method: Approximated problem,8"/>
              <a:extLst>
                <a:ext uri="{FF2B5EF4-FFF2-40B4-BE49-F238E27FC236}">
                  <a16:creationId xmlns:a16="http://schemas.microsoft.com/office/drawing/2014/main" id="{390F281A-0A8F-4A05-95C8-2C86627B9669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6302980" y="215900"/>
              <a:ext cx="101600" cy="101600"/>
            </a:xfrm>
            <a:prstGeom prst="ellipse">
              <a:avLst/>
            </a:prstGeom>
            <a:noFill/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84A9AC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3" name="Oval 582">
              <a:hlinkClick r:id="rId33" action="ppaction://hlinksldjump" tooltip="283,12,Solution method: Pontryagin’s maximum principle,9"/>
              <a:extLst>
                <a:ext uri="{FF2B5EF4-FFF2-40B4-BE49-F238E27FC236}">
                  <a16:creationId xmlns:a16="http://schemas.microsoft.com/office/drawing/2014/main" id="{BAA6679A-C27D-4306-B66D-A8D6B9B79B5E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6656010" y="215900"/>
              <a:ext cx="101600" cy="101600"/>
            </a:xfrm>
            <a:prstGeom prst="ellipse">
              <a:avLst/>
            </a:prstGeom>
            <a:noFill/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84A9AC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4" name="Oval 583">
              <a:hlinkClick r:id="rId34" action="ppaction://hlinksldjump" tooltip="308,14,Slide 14,10"/>
              <a:extLst>
                <a:ext uri="{FF2B5EF4-FFF2-40B4-BE49-F238E27FC236}">
                  <a16:creationId xmlns:a16="http://schemas.microsoft.com/office/drawing/2014/main" id="{EEB09753-A448-4930-836E-9CD55A4B5944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7009040" y="215900"/>
              <a:ext cx="101600" cy="101600"/>
            </a:xfrm>
            <a:prstGeom prst="ellipse">
              <a:avLst/>
            </a:prstGeom>
            <a:noFill/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84A9AC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5" name="Oval 584">
              <a:hlinkClick r:id="rId35" action="ppaction://hlinksldjump" tooltip="286,15,Numerical example,11"/>
              <a:extLst>
                <a:ext uri="{FF2B5EF4-FFF2-40B4-BE49-F238E27FC236}">
                  <a16:creationId xmlns:a16="http://schemas.microsoft.com/office/drawing/2014/main" id="{E19780F1-8711-41B9-B9AA-186749BFCC21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7362069" y="215900"/>
              <a:ext cx="101600" cy="101600"/>
            </a:xfrm>
            <a:prstGeom prst="ellipse">
              <a:avLst/>
            </a:prstGeom>
            <a:noFill/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84A9AC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6" name="Oval 585">
              <a:hlinkClick r:id="rId36" action="ppaction://hlinksldjump" tooltip="303,16,Numerical example (cont.),12"/>
              <a:extLst>
                <a:ext uri="{FF2B5EF4-FFF2-40B4-BE49-F238E27FC236}">
                  <a16:creationId xmlns:a16="http://schemas.microsoft.com/office/drawing/2014/main" id="{0DFE250E-8FC4-477F-A452-7D5B69721349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7715099" y="215900"/>
              <a:ext cx="101600" cy="101600"/>
            </a:xfrm>
            <a:prstGeom prst="ellipse">
              <a:avLst/>
            </a:prstGeom>
            <a:noFill/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84A9AC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7" name="TextBox 586">
              <a:hlinkClick r:id="rId37" action="ppaction://hlinksldjump" tooltip="263,18,Summary and ongoing work,13"/>
              <a:extLst>
                <a:ext uri="{FF2B5EF4-FFF2-40B4-BE49-F238E27FC236}">
                  <a16:creationId xmlns:a16="http://schemas.microsoft.com/office/drawing/2014/main" id="{9637D94E-BD68-41D4-8240-E4BCA47298CC}"/>
                </a:ext>
              </a:extLst>
            </p:cNvPr>
            <p:cNvSpPr txBox="1"/>
            <p:nvPr>
              <p:custDataLst>
                <p:tags r:id="rId17"/>
              </p:custDataLst>
            </p:nvPr>
          </p:nvSpPr>
          <p:spPr>
            <a:xfrm>
              <a:off x="8245928" y="38100"/>
              <a:ext cx="771071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84A9AC"/>
                  </a:solidFill>
                  <a:latin typeface="Calibri" panose="020F0502020204030204" pitchFamily="34" charset="0"/>
                </a:rPr>
                <a:t>Summary</a:t>
              </a:r>
            </a:p>
          </p:txBody>
        </p:sp>
        <p:sp>
          <p:nvSpPr>
            <p:cNvPr id="588" name="Oval 587">
              <a:hlinkClick r:id="rId37" action="ppaction://hlinksldjump" tooltip="263,18,Summary and ongoing work,13"/>
              <a:extLst>
                <a:ext uri="{FF2B5EF4-FFF2-40B4-BE49-F238E27FC236}">
                  <a16:creationId xmlns:a16="http://schemas.microsoft.com/office/drawing/2014/main" id="{ADD225E2-7299-49F8-A98B-7E40899E5769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8452152" y="215900"/>
              <a:ext cx="101600" cy="101600"/>
            </a:xfrm>
            <a:prstGeom prst="ellipse">
              <a:avLst/>
            </a:prstGeom>
            <a:noFill/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84A9AC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9" name="Oval 588">
              <a:hlinkClick r:id="rId38" action="ppaction://hlinksldjump" tooltip="309,19,Thank you!,14"/>
              <a:extLst>
                <a:ext uri="{FF2B5EF4-FFF2-40B4-BE49-F238E27FC236}">
                  <a16:creationId xmlns:a16="http://schemas.microsoft.com/office/drawing/2014/main" id="{264884D7-074A-41FE-A5EF-4076BCDFB60C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8709176" y="215900"/>
              <a:ext cx="101600" cy="101600"/>
            </a:xfrm>
            <a:prstGeom prst="ellipse">
              <a:avLst/>
            </a:prstGeom>
            <a:noFill/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84A9AC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803845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740865-D5BC-49C2-BCF0-05D318EF488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562218" y="5988550"/>
            <a:ext cx="9838273" cy="868755"/>
          </a:xfrm>
          <a:prstGeom prst="rect">
            <a:avLst/>
          </a:prstGeom>
        </p:spPr>
      </p:pic>
      <p:sp>
        <p:nvSpPr>
          <p:cNvPr id="582" name="Rectangle 581">
            <a:extLst>
              <a:ext uri="{FF2B5EF4-FFF2-40B4-BE49-F238E27FC236}">
                <a16:creationId xmlns:a16="http://schemas.microsoft.com/office/drawing/2014/main" id="{21E44D78-DD2E-47F6-A0C5-6C93517B1E40}"/>
              </a:ext>
            </a:extLst>
          </p:cNvPr>
          <p:cNvSpPr/>
          <p:nvPr/>
        </p:nvSpPr>
        <p:spPr>
          <a:xfrm>
            <a:off x="0" y="-4144"/>
            <a:ext cx="12192000" cy="378792"/>
          </a:xfrm>
          <a:prstGeom prst="rect">
            <a:avLst/>
          </a:prstGeom>
          <a:solidFill>
            <a:srgbClr val="3B6978"/>
          </a:solidFill>
          <a:ln>
            <a:solidFill>
              <a:srgbClr val="3B69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81" name="Group 580">
            <a:extLst>
              <a:ext uri="{FF2B5EF4-FFF2-40B4-BE49-F238E27FC236}">
                <a16:creationId xmlns:a16="http://schemas.microsoft.com/office/drawing/2014/main" id="{5D851548-151B-4C99-918A-4497D8BE955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2857500" y="38100"/>
            <a:ext cx="6159499" cy="279400"/>
            <a:chOff x="2857500" y="38100"/>
            <a:chExt cx="6159499" cy="279400"/>
          </a:xfrm>
        </p:grpSpPr>
        <p:sp>
          <p:nvSpPr>
            <p:cNvPr id="563" name="TextBox 562">
              <a:hlinkClick r:id="rId24" action="ppaction://hlinksldjump" tooltip="257,2,Motivation,1"/>
              <a:extLst>
                <a:ext uri="{FF2B5EF4-FFF2-40B4-BE49-F238E27FC236}">
                  <a16:creationId xmlns:a16="http://schemas.microsoft.com/office/drawing/2014/main" id="{03CA5873-9995-4A2E-9075-803099D67F7B}"/>
                </a:ext>
              </a:extLst>
            </p:cNvPr>
            <p:cNvSpPr txBox="1"/>
            <p:nvPr>
              <p:custDataLst>
                <p:tags r:id="rId3"/>
              </p:custDataLst>
            </p:nvPr>
          </p:nvSpPr>
          <p:spPr>
            <a:xfrm>
              <a:off x="2857500" y="38100"/>
              <a:ext cx="1669143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84A9AC"/>
                  </a:solidFill>
                  <a:latin typeface="Calibri" panose="020F0502020204030204" pitchFamily="34" charset="0"/>
                </a:rPr>
                <a:t>Introduction</a:t>
              </a:r>
            </a:p>
          </p:txBody>
        </p:sp>
        <p:sp>
          <p:nvSpPr>
            <p:cNvPr id="564" name="Oval 563">
              <a:hlinkClick r:id="rId24" action="ppaction://hlinksldjump" tooltip="257,2,Motivation,1"/>
              <a:extLst>
                <a:ext uri="{FF2B5EF4-FFF2-40B4-BE49-F238E27FC236}">
                  <a16:creationId xmlns:a16="http://schemas.microsoft.com/office/drawing/2014/main" id="{88BF87C4-D4AC-49C9-A21E-524F26BE17B9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3140529" y="215900"/>
              <a:ext cx="101600" cy="101600"/>
            </a:xfrm>
            <a:prstGeom prst="ellipse">
              <a:avLst/>
            </a:prstGeom>
            <a:solidFill>
              <a:srgbClr val="84A9AC"/>
            </a:solidFill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5" name="Oval 564">
              <a:hlinkClick r:id="rId25" action="ppaction://hlinksldjump" tooltip="301,3,Slide 3,2"/>
              <a:extLst>
                <a:ext uri="{FF2B5EF4-FFF2-40B4-BE49-F238E27FC236}">
                  <a16:creationId xmlns:a16="http://schemas.microsoft.com/office/drawing/2014/main" id="{BE2F4C14-6A75-4019-802E-D8F1211E8188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3474357" y="215900"/>
              <a:ext cx="101600" cy="101600"/>
            </a:xfrm>
            <a:prstGeom prst="ellipse">
              <a:avLst/>
            </a:prstGeom>
            <a:solidFill>
              <a:srgbClr val="84A9AC"/>
            </a:solidFill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6" name="Oval 565">
              <a:hlinkClick r:id="rId26" action="ppaction://hlinksldjump" tooltip="259,4,Infinite-dimensional system: LQR,3"/>
              <a:extLst>
                <a:ext uri="{FF2B5EF4-FFF2-40B4-BE49-F238E27FC236}">
                  <a16:creationId xmlns:a16="http://schemas.microsoft.com/office/drawing/2014/main" id="{EDCD676E-1560-48AA-8259-A71F39944E2B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3808186" y="215900"/>
              <a:ext cx="101600" cy="101600"/>
            </a:xfrm>
            <a:prstGeom prst="ellipse">
              <a:avLst/>
            </a:prstGeom>
            <a:solidFill>
              <a:srgbClr val="84A9AC"/>
            </a:solidFill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7" name="Oval 566">
              <a:hlinkClick r:id="rId27" action="ppaction://hlinksldjump" tooltip="278,5,Infinite-dimensional system: LQR (cont.),4"/>
              <a:extLst>
                <a:ext uri="{FF2B5EF4-FFF2-40B4-BE49-F238E27FC236}">
                  <a16:creationId xmlns:a16="http://schemas.microsoft.com/office/drawing/2014/main" id="{225A4367-7DA7-4788-A2D4-5D8117FB88C8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4142014" y="215900"/>
              <a:ext cx="101600" cy="101600"/>
            </a:xfrm>
            <a:prstGeom prst="ellipse">
              <a:avLst/>
            </a:prstGeom>
            <a:solidFill>
              <a:srgbClr val="84A9AC"/>
            </a:solidFill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8" name="TextBox 567">
              <a:hlinkClick r:id="rId28" action="ppaction://hlinksldjump" tooltip="260,6,Problem formulation,5"/>
              <a:extLst>
                <a:ext uri="{FF2B5EF4-FFF2-40B4-BE49-F238E27FC236}">
                  <a16:creationId xmlns:a16="http://schemas.microsoft.com/office/drawing/2014/main" id="{E03D8284-0743-4F58-9DDB-4549AED87AE6}"/>
                </a:ext>
              </a:extLst>
            </p:cNvPr>
            <p:cNvSpPr txBox="1"/>
            <p:nvPr>
              <p:custDataLst>
                <p:tags r:id="rId8"/>
              </p:custDataLst>
            </p:nvPr>
          </p:nvSpPr>
          <p:spPr>
            <a:xfrm>
              <a:off x="4653643" y="38100"/>
              <a:ext cx="1220107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E7DFD5"/>
                  </a:solidFill>
                  <a:latin typeface="Calibri" panose="020F0502020204030204" pitchFamily="34" charset="0"/>
                </a:rPr>
                <a:t>Formulation</a:t>
              </a:r>
            </a:p>
          </p:txBody>
        </p:sp>
        <p:sp>
          <p:nvSpPr>
            <p:cNvPr id="569" name="Oval 568">
              <a:hlinkClick r:id="rId28" action="ppaction://hlinksldjump" tooltip="260,6,Problem formulation,5"/>
              <a:extLst>
                <a:ext uri="{FF2B5EF4-FFF2-40B4-BE49-F238E27FC236}">
                  <a16:creationId xmlns:a16="http://schemas.microsoft.com/office/drawing/2014/main" id="{C087BE72-4ABB-40B1-80EA-A5004CD5B1EA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4907870" y="215900"/>
              <a:ext cx="101600" cy="101600"/>
            </a:xfrm>
            <a:prstGeom prst="ellipse">
              <a:avLst/>
            </a:prstGeom>
            <a:solidFill>
              <a:srgbClr val="E7DFD5"/>
            </a:solidFill>
            <a:ln w="12700" cap="flat" cmpd="dbl" algn="ctr">
              <a:solidFill>
                <a:srgbClr val="E7DFD5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0" name="Oval 569">
              <a:hlinkClick r:id="rId29" action="ppaction://hlinksldjump" tooltip="281,7,Optimal guidance: Actuator restricted to domain,6"/>
              <a:extLst>
                <a:ext uri="{FF2B5EF4-FFF2-40B4-BE49-F238E27FC236}">
                  <a16:creationId xmlns:a16="http://schemas.microsoft.com/office/drawing/2014/main" id="{C8567E6A-AD87-4B68-B7D9-155FC4AB2C9A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5212897" y="215900"/>
              <a:ext cx="101600" cy="101600"/>
            </a:xfrm>
            <a:prstGeom prst="ellipse">
              <a:avLst/>
            </a:prstGeom>
            <a:noFill/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84A9AC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1" name="Oval 570">
              <a:hlinkClick r:id="rId30" action="ppaction://hlinksldjump" tooltip="282,8,Optimal guidance: Actuator restricted to domain (cont.),7"/>
              <a:extLst>
                <a:ext uri="{FF2B5EF4-FFF2-40B4-BE49-F238E27FC236}">
                  <a16:creationId xmlns:a16="http://schemas.microsoft.com/office/drawing/2014/main" id="{BE5187A1-A559-4B80-B595-9A7A980CD538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5517923" y="215900"/>
              <a:ext cx="101600" cy="101600"/>
            </a:xfrm>
            <a:prstGeom prst="ellipse">
              <a:avLst/>
            </a:prstGeom>
            <a:noFill/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84A9AC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2" name="TextBox 571">
              <a:hlinkClick r:id="rId31" action="ppaction://hlinksldjump" tooltip="269,11,Solution method: Approximated problem,8"/>
              <a:extLst>
                <a:ext uri="{FF2B5EF4-FFF2-40B4-BE49-F238E27FC236}">
                  <a16:creationId xmlns:a16="http://schemas.microsoft.com/office/drawing/2014/main" id="{E88A2693-56C7-483A-815F-D2411BCCA246}"/>
                </a:ext>
              </a:extLst>
            </p:cNvPr>
            <p:cNvSpPr txBox="1"/>
            <p:nvPr>
              <p:custDataLst>
                <p:tags r:id="rId12"/>
              </p:custDataLst>
            </p:nvPr>
          </p:nvSpPr>
          <p:spPr>
            <a:xfrm>
              <a:off x="6000750" y="38100"/>
              <a:ext cx="2118179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84A9AC"/>
                  </a:solidFill>
                  <a:latin typeface="Calibri" panose="020F0502020204030204" pitchFamily="34" charset="0"/>
                </a:rPr>
                <a:t>Solution method</a:t>
              </a:r>
            </a:p>
          </p:txBody>
        </p:sp>
        <p:sp>
          <p:nvSpPr>
            <p:cNvPr id="573" name="Oval 572">
              <a:hlinkClick r:id="rId31" action="ppaction://hlinksldjump" tooltip="269,11,Solution method: Approximated problem,8"/>
              <a:extLst>
                <a:ext uri="{FF2B5EF4-FFF2-40B4-BE49-F238E27FC236}">
                  <a16:creationId xmlns:a16="http://schemas.microsoft.com/office/drawing/2014/main" id="{E75597DE-9D5D-48D8-A947-DF96B4F93AA1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6302980" y="215900"/>
              <a:ext cx="101600" cy="101600"/>
            </a:xfrm>
            <a:prstGeom prst="ellipse">
              <a:avLst/>
            </a:prstGeom>
            <a:noFill/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84A9AC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4" name="Oval 573">
              <a:hlinkClick r:id="rId32" action="ppaction://hlinksldjump" tooltip="283,12,Solution method: Pontryagin’s maximum principle,9"/>
              <a:extLst>
                <a:ext uri="{FF2B5EF4-FFF2-40B4-BE49-F238E27FC236}">
                  <a16:creationId xmlns:a16="http://schemas.microsoft.com/office/drawing/2014/main" id="{1F15416F-63FD-4B00-8E9F-6C391D9A4E80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6656010" y="215900"/>
              <a:ext cx="101600" cy="101600"/>
            </a:xfrm>
            <a:prstGeom prst="ellipse">
              <a:avLst/>
            </a:prstGeom>
            <a:noFill/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84A9AC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5" name="Oval 574">
              <a:hlinkClick r:id="rId33" action="ppaction://hlinksldjump" tooltip="308,14,Slide 14,10"/>
              <a:extLst>
                <a:ext uri="{FF2B5EF4-FFF2-40B4-BE49-F238E27FC236}">
                  <a16:creationId xmlns:a16="http://schemas.microsoft.com/office/drawing/2014/main" id="{CBC53606-5954-4F4C-BD55-CEB04ED43D84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7009040" y="215900"/>
              <a:ext cx="101600" cy="101600"/>
            </a:xfrm>
            <a:prstGeom prst="ellipse">
              <a:avLst/>
            </a:prstGeom>
            <a:noFill/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84A9AC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6" name="Oval 575">
              <a:hlinkClick r:id="rId34" action="ppaction://hlinksldjump" tooltip="286,15,Numerical example,11"/>
              <a:extLst>
                <a:ext uri="{FF2B5EF4-FFF2-40B4-BE49-F238E27FC236}">
                  <a16:creationId xmlns:a16="http://schemas.microsoft.com/office/drawing/2014/main" id="{CC1AE24E-3FEF-4B2B-B366-548A8504B103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7362069" y="215900"/>
              <a:ext cx="101600" cy="101600"/>
            </a:xfrm>
            <a:prstGeom prst="ellipse">
              <a:avLst/>
            </a:prstGeom>
            <a:noFill/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84A9AC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7" name="Oval 576">
              <a:hlinkClick r:id="rId35" action="ppaction://hlinksldjump" tooltip="303,16,Numerical example (cont.),12"/>
              <a:extLst>
                <a:ext uri="{FF2B5EF4-FFF2-40B4-BE49-F238E27FC236}">
                  <a16:creationId xmlns:a16="http://schemas.microsoft.com/office/drawing/2014/main" id="{37EF3A0B-5282-4A15-9BFB-1D78070A6BEF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7715099" y="215900"/>
              <a:ext cx="101600" cy="101600"/>
            </a:xfrm>
            <a:prstGeom prst="ellipse">
              <a:avLst/>
            </a:prstGeom>
            <a:noFill/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84A9AC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8" name="TextBox 577">
              <a:hlinkClick r:id="rId36" action="ppaction://hlinksldjump" tooltip="263,18,Summary and ongoing work,13"/>
              <a:extLst>
                <a:ext uri="{FF2B5EF4-FFF2-40B4-BE49-F238E27FC236}">
                  <a16:creationId xmlns:a16="http://schemas.microsoft.com/office/drawing/2014/main" id="{93794780-F670-4A4E-A6AB-E33E3253632F}"/>
                </a:ext>
              </a:extLst>
            </p:cNvPr>
            <p:cNvSpPr txBox="1"/>
            <p:nvPr>
              <p:custDataLst>
                <p:tags r:id="rId18"/>
              </p:custDataLst>
            </p:nvPr>
          </p:nvSpPr>
          <p:spPr>
            <a:xfrm>
              <a:off x="8245928" y="38100"/>
              <a:ext cx="771071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84A9AC"/>
                  </a:solidFill>
                  <a:latin typeface="Calibri" panose="020F0502020204030204" pitchFamily="34" charset="0"/>
                </a:rPr>
                <a:t>Summary</a:t>
              </a:r>
            </a:p>
          </p:txBody>
        </p:sp>
        <p:sp>
          <p:nvSpPr>
            <p:cNvPr id="579" name="Oval 578">
              <a:hlinkClick r:id="rId36" action="ppaction://hlinksldjump" tooltip="263,18,Summary and ongoing work,13"/>
              <a:extLst>
                <a:ext uri="{FF2B5EF4-FFF2-40B4-BE49-F238E27FC236}">
                  <a16:creationId xmlns:a16="http://schemas.microsoft.com/office/drawing/2014/main" id="{1FF6A4E6-9DD3-4F07-AEF5-12E8AE2938AC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8452152" y="215900"/>
              <a:ext cx="101600" cy="101600"/>
            </a:xfrm>
            <a:prstGeom prst="ellipse">
              <a:avLst/>
            </a:prstGeom>
            <a:noFill/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84A9AC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0" name="Oval 579">
              <a:hlinkClick r:id="rId37" action="ppaction://hlinksldjump" tooltip="309,19,Thank you!,14"/>
              <a:extLst>
                <a:ext uri="{FF2B5EF4-FFF2-40B4-BE49-F238E27FC236}">
                  <a16:creationId xmlns:a16="http://schemas.microsoft.com/office/drawing/2014/main" id="{CB2635AA-1752-4AE3-B2A2-E00AF75C7626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8709176" y="215900"/>
              <a:ext cx="101600" cy="101600"/>
            </a:xfrm>
            <a:prstGeom prst="ellipse">
              <a:avLst/>
            </a:prstGeom>
            <a:noFill/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84A9AC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83" name="Title 1">
            <a:extLst>
              <a:ext uri="{FF2B5EF4-FFF2-40B4-BE49-F238E27FC236}">
                <a16:creationId xmlns:a16="http://schemas.microsoft.com/office/drawing/2014/main" id="{2C1E43AC-536E-4858-8F70-9F7A74EB2FF6}"/>
              </a:ext>
            </a:extLst>
          </p:cNvPr>
          <p:cNvSpPr txBox="1">
            <a:spLocks/>
          </p:cNvSpPr>
          <p:nvPr/>
        </p:nvSpPr>
        <p:spPr>
          <a:xfrm>
            <a:off x="0" y="365126"/>
            <a:ext cx="12192000" cy="1101194"/>
          </a:xfrm>
          <a:prstGeom prst="rect">
            <a:avLst/>
          </a:prstGeom>
          <a:solidFill>
            <a:srgbClr val="20405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E7DFD5"/>
                </a:solidFill>
              </a:rPr>
              <a:t>Problem formulation</a:t>
            </a:r>
          </a:p>
        </p:txBody>
      </p:sp>
      <p:sp>
        <p:nvSpPr>
          <p:cNvPr id="584" name="TextBox 583">
            <a:extLst>
              <a:ext uri="{FF2B5EF4-FFF2-40B4-BE49-F238E27FC236}">
                <a16:creationId xmlns:a16="http://schemas.microsoft.com/office/drawing/2014/main" id="{A94E632B-5FEA-4DDE-82D8-3DDDE157B480}"/>
              </a:ext>
            </a:extLst>
          </p:cNvPr>
          <p:cNvSpPr txBox="1"/>
          <p:nvPr/>
        </p:nvSpPr>
        <p:spPr>
          <a:xfrm>
            <a:off x="0" y="0"/>
            <a:ext cx="32487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84A9AC"/>
                </a:solidFill>
              </a:rPr>
              <a:t>Sheng Cheng and Derek A. Paley</a:t>
            </a:r>
          </a:p>
        </p:txBody>
      </p:sp>
      <p:sp>
        <p:nvSpPr>
          <p:cNvPr id="585" name="TextBox 584">
            <a:extLst>
              <a:ext uri="{FF2B5EF4-FFF2-40B4-BE49-F238E27FC236}">
                <a16:creationId xmlns:a16="http://schemas.microsoft.com/office/drawing/2014/main" id="{FB0D243C-5A82-408E-B65D-25AC21EA9449}"/>
              </a:ext>
            </a:extLst>
          </p:cNvPr>
          <p:cNvSpPr txBox="1"/>
          <p:nvPr/>
        </p:nvSpPr>
        <p:spPr>
          <a:xfrm>
            <a:off x="8948509" y="-4144"/>
            <a:ext cx="32487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84A9AC"/>
                </a:solidFill>
              </a:rPr>
              <a:t>American Control Conference 2020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EDF7F1ED-5AC9-44AF-934B-5CA97EECA84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1614477"/>
                <a:ext cx="10515600" cy="54571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dirty="0"/>
                  <a:t>Find </a:t>
                </a:r>
                <a:r>
                  <a:rPr lang="en-US" b="1" dirty="0"/>
                  <a:t>actuation control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dirty="0"/>
                  <a:t> and </a:t>
                </a:r>
                <a:r>
                  <a:rPr lang="en-US" b="1" dirty="0"/>
                  <a:t>actuator guidance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dirty="0"/>
                  <a:t> that solve </a:t>
                </a:r>
              </a:p>
            </p:txBody>
          </p:sp>
        </mc:Choice>
        <mc:Fallback xmlns="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EDF7F1ED-5AC9-44AF-934B-5CA97EECA8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614477"/>
                <a:ext cx="10515600" cy="545719"/>
              </a:xfrm>
              <a:prstGeom prst="rect">
                <a:avLst/>
              </a:prstGeom>
              <a:blipFill>
                <a:blip r:embed="rId38"/>
                <a:stretch>
                  <a:fillRect l="-1217" t="-19101" b="-202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416BEAD-CFD0-4BF0-91B1-9ED28A6F0C48}"/>
              </a:ext>
            </a:extLst>
          </p:cNvPr>
          <p:cNvSpPr txBox="1">
            <a:spLocks/>
          </p:cNvSpPr>
          <p:nvPr/>
        </p:nvSpPr>
        <p:spPr>
          <a:xfrm>
            <a:off x="838200" y="3810543"/>
            <a:ext cx="10515600" cy="11455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with </a:t>
            </a:r>
          </a:p>
          <a:p>
            <a:r>
              <a:rPr lang="en-US" dirty="0"/>
              <a:t>PDE-related cost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A2AB702-E488-480D-B83D-8BC446E24B1F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1622671" y="4700077"/>
            <a:ext cx="8946655" cy="853514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B8629AE-839A-417E-B361-7EAE213E4E5E}"/>
              </a:ext>
            </a:extLst>
          </p:cNvPr>
          <p:cNvSpPr txBox="1">
            <a:spLocks/>
          </p:cNvSpPr>
          <p:nvPr/>
        </p:nvSpPr>
        <p:spPr>
          <a:xfrm>
            <a:off x="838200" y="5559205"/>
            <a:ext cx="10515600" cy="5727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Mobility-related cost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6F2162E-826E-4E80-8DAA-D3ED16622BE5}"/>
              </a:ext>
            </a:extLst>
          </p:cNvPr>
          <p:cNvSpPr/>
          <p:nvPr/>
        </p:nvSpPr>
        <p:spPr>
          <a:xfrm>
            <a:off x="6002908" y="4868605"/>
            <a:ext cx="1425442" cy="5541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8BB2698-C34C-4A2B-A156-588F6BE85599}"/>
              </a:ext>
            </a:extLst>
          </p:cNvPr>
          <p:cNvSpPr/>
          <p:nvPr/>
        </p:nvSpPr>
        <p:spPr>
          <a:xfrm>
            <a:off x="5564777" y="6166060"/>
            <a:ext cx="1365069" cy="5541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1A39AB-FF37-4123-9749-07FC61D10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ECE6C-4928-403C-811D-4D02CD9F50F1}" type="slidenum">
              <a:rPr lang="en-US" smtClean="0"/>
              <a:t>6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0F4856A-5416-4A2A-B553-87CD71F318F4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2119916" y="2245643"/>
            <a:ext cx="9754445" cy="15850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808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B45FED7D-8096-40E6-836F-AF22CC6F36A3}"/>
              </a:ext>
            </a:extLst>
          </p:cNvPr>
          <p:cNvSpPr/>
          <p:nvPr/>
        </p:nvSpPr>
        <p:spPr>
          <a:xfrm>
            <a:off x="0" y="-4144"/>
            <a:ext cx="12192000" cy="378792"/>
          </a:xfrm>
          <a:prstGeom prst="rect">
            <a:avLst/>
          </a:prstGeom>
          <a:solidFill>
            <a:srgbClr val="3B6978"/>
          </a:solidFill>
          <a:ln>
            <a:solidFill>
              <a:srgbClr val="3B69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80" name="Group 579">
            <a:extLst>
              <a:ext uri="{FF2B5EF4-FFF2-40B4-BE49-F238E27FC236}">
                <a16:creationId xmlns:a16="http://schemas.microsoft.com/office/drawing/2014/main" id="{75A45999-0D93-4762-BC06-E01B8C8E6E69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2857500" y="38100"/>
            <a:ext cx="6159499" cy="279400"/>
            <a:chOff x="2857500" y="38100"/>
            <a:chExt cx="6159499" cy="279400"/>
          </a:xfrm>
        </p:grpSpPr>
        <p:sp>
          <p:nvSpPr>
            <p:cNvPr id="562" name="TextBox 561">
              <a:hlinkClick r:id="rId22" action="ppaction://hlinksldjump" tooltip="257,2,Motivation,1"/>
              <a:extLst>
                <a:ext uri="{FF2B5EF4-FFF2-40B4-BE49-F238E27FC236}">
                  <a16:creationId xmlns:a16="http://schemas.microsoft.com/office/drawing/2014/main" id="{F376E82E-C017-4FF2-ACE1-C4EC6913DEB5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2857500" y="38100"/>
              <a:ext cx="1669143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84A9AC"/>
                  </a:solidFill>
                  <a:latin typeface="Calibri" panose="020F0502020204030204" pitchFamily="34" charset="0"/>
                </a:rPr>
                <a:t>Introduction</a:t>
              </a:r>
            </a:p>
          </p:txBody>
        </p:sp>
        <p:sp>
          <p:nvSpPr>
            <p:cNvPr id="563" name="Oval 562">
              <a:hlinkClick r:id="rId22" action="ppaction://hlinksldjump" tooltip="257,2,Motivation,1"/>
              <a:extLst>
                <a:ext uri="{FF2B5EF4-FFF2-40B4-BE49-F238E27FC236}">
                  <a16:creationId xmlns:a16="http://schemas.microsoft.com/office/drawing/2014/main" id="{687BFB81-BCBD-4807-9169-DEE4D030FC63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3140529" y="215900"/>
              <a:ext cx="101600" cy="101600"/>
            </a:xfrm>
            <a:prstGeom prst="ellipse">
              <a:avLst/>
            </a:prstGeom>
            <a:solidFill>
              <a:srgbClr val="84A9AC"/>
            </a:solidFill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4" name="Oval 563">
              <a:hlinkClick r:id="rId23" action="ppaction://hlinksldjump" tooltip="301,3,Slide 3,2"/>
              <a:extLst>
                <a:ext uri="{FF2B5EF4-FFF2-40B4-BE49-F238E27FC236}">
                  <a16:creationId xmlns:a16="http://schemas.microsoft.com/office/drawing/2014/main" id="{1A8D0986-BF83-4E71-AE74-FC7D46F39B0A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3474357" y="215900"/>
              <a:ext cx="101600" cy="101600"/>
            </a:xfrm>
            <a:prstGeom prst="ellipse">
              <a:avLst/>
            </a:prstGeom>
            <a:solidFill>
              <a:srgbClr val="84A9AC"/>
            </a:solidFill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5" name="Oval 564">
              <a:hlinkClick r:id="rId24" action="ppaction://hlinksldjump" tooltip="259,4,Infinite-dimensional system: LQR,3"/>
              <a:extLst>
                <a:ext uri="{FF2B5EF4-FFF2-40B4-BE49-F238E27FC236}">
                  <a16:creationId xmlns:a16="http://schemas.microsoft.com/office/drawing/2014/main" id="{33473CB8-2EA1-4034-A252-255CF8A63082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3808186" y="215900"/>
              <a:ext cx="101600" cy="101600"/>
            </a:xfrm>
            <a:prstGeom prst="ellipse">
              <a:avLst/>
            </a:prstGeom>
            <a:solidFill>
              <a:srgbClr val="84A9AC"/>
            </a:solidFill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6" name="Oval 565">
              <a:hlinkClick r:id="rId25" action="ppaction://hlinksldjump" tooltip="278,5,Infinite-dimensional system: LQR (cont.),4"/>
              <a:extLst>
                <a:ext uri="{FF2B5EF4-FFF2-40B4-BE49-F238E27FC236}">
                  <a16:creationId xmlns:a16="http://schemas.microsoft.com/office/drawing/2014/main" id="{B30DAFB3-F910-4797-A5E4-DE9666856C42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4142014" y="215900"/>
              <a:ext cx="101600" cy="101600"/>
            </a:xfrm>
            <a:prstGeom prst="ellipse">
              <a:avLst/>
            </a:prstGeom>
            <a:solidFill>
              <a:srgbClr val="84A9AC"/>
            </a:solidFill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7" name="TextBox 566">
              <a:hlinkClick r:id="rId26" action="ppaction://hlinksldjump" tooltip="260,6,Problem formulation,5"/>
              <a:extLst>
                <a:ext uri="{FF2B5EF4-FFF2-40B4-BE49-F238E27FC236}">
                  <a16:creationId xmlns:a16="http://schemas.microsoft.com/office/drawing/2014/main" id="{D3C9589A-D1E8-4BF3-842F-40CC5E72926F}"/>
                </a:ext>
              </a:extLst>
            </p:cNvPr>
            <p:cNvSpPr txBox="1"/>
            <p:nvPr>
              <p:custDataLst>
                <p:tags r:id="rId7"/>
              </p:custDataLst>
            </p:nvPr>
          </p:nvSpPr>
          <p:spPr>
            <a:xfrm>
              <a:off x="4653643" y="38100"/>
              <a:ext cx="1220107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E7DFD5"/>
                  </a:solidFill>
                  <a:latin typeface="Calibri" panose="020F0502020204030204" pitchFamily="34" charset="0"/>
                </a:rPr>
                <a:t>Formulation</a:t>
              </a:r>
            </a:p>
          </p:txBody>
        </p:sp>
        <p:sp>
          <p:nvSpPr>
            <p:cNvPr id="568" name="Oval 567">
              <a:hlinkClick r:id="rId26" action="ppaction://hlinksldjump" tooltip="260,6,Problem formulation,5"/>
              <a:extLst>
                <a:ext uri="{FF2B5EF4-FFF2-40B4-BE49-F238E27FC236}">
                  <a16:creationId xmlns:a16="http://schemas.microsoft.com/office/drawing/2014/main" id="{98092367-870B-433F-8345-5EE99091E901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4907870" y="215900"/>
              <a:ext cx="101600" cy="101600"/>
            </a:xfrm>
            <a:prstGeom prst="ellipse">
              <a:avLst/>
            </a:prstGeom>
            <a:solidFill>
              <a:srgbClr val="84A9AC"/>
            </a:solidFill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9" name="Oval 568">
              <a:hlinkClick r:id="rId27" action="ppaction://hlinksldjump" tooltip="281,7,Optimal guidance: Actuator restricted to domain,6"/>
              <a:extLst>
                <a:ext uri="{FF2B5EF4-FFF2-40B4-BE49-F238E27FC236}">
                  <a16:creationId xmlns:a16="http://schemas.microsoft.com/office/drawing/2014/main" id="{2BC75087-47A9-4909-9070-5CBDCC7908DB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5212897" y="215900"/>
              <a:ext cx="101600" cy="101600"/>
            </a:xfrm>
            <a:prstGeom prst="ellipse">
              <a:avLst/>
            </a:prstGeom>
            <a:solidFill>
              <a:srgbClr val="E7DFD5"/>
            </a:solidFill>
            <a:ln w="12700" cap="flat" cmpd="dbl" algn="ctr">
              <a:solidFill>
                <a:srgbClr val="E7DFD5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0" name="Oval 569">
              <a:hlinkClick r:id="rId28" action="ppaction://hlinksldjump" tooltip="282,8,Optimal guidance: Actuator restricted to domain (cont.),7"/>
              <a:extLst>
                <a:ext uri="{FF2B5EF4-FFF2-40B4-BE49-F238E27FC236}">
                  <a16:creationId xmlns:a16="http://schemas.microsoft.com/office/drawing/2014/main" id="{BB65B08A-2BE6-47BD-BB07-F5DDEEC5AF0C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5517923" y="215900"/>
              <a:ext cx="101600" cy="101600"/>
            </a:xfrm>
            <a:prstGeom prst="ellipse">
              <a:avLst/>
            </a:prstGeom>
            <a:noFill/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84A9AC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1" name="TextBox 570">
              <a:hlinkClick r:id="rId29" action="ppaction://hlinksldjump" tooltip="269,11,Solution method: Approximated problem,8"/>
              <a:extLst>
                <a:ext uri="{FF2B5EF4-FFF2-40B4-BE49-F238E27FC236}">
                  <a16:creationId xmlns:a16="http://schemas.microsoft.com/office/drawing/2014/main" id="{A97A46F8-8902-45ED-9376-1675853D22A4}"/>
                </a:ext>
              </a:extLst>
            </p:cNvPr>
            <p:cNvSpPr txBox="1"/>
            <p:nvPr>
              <p:custDataLst>
                <p:tags r:id="rId11"/>
              </p:custDataLst>
            </p:nvPr>
          </p:nvSpPr>
          <p:spPr>
            <a:xfrm>
              <a:off x="6000750" y="38100"/>
              <a:ext cx="2118179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84A9AC"/>
                  </a:solidFill>
                  <a:latin typeface="Calibri" panose="020F0502020204030204" pitchFamily="34" charset="0"/>
                </a:rPr>
                <a:t>Solution method</a:t>
              </a:r>
            </a:p>
          </p:txBody>
        </p:sp>
        <p:sp>
          <p:nvSpPr>
            <p:cNvPr id="572" name="Oval 571">
              <a:hlinkClick r:id="rId29" action="ppaction://hlinksldjump" tooltip="269,11,Solution method: Approximated problem,8"/>
              <a:extLst>
                <a:ext uri="{FF2B5EF4-FFF2-40B4-BE49-F238E27FC236}">
                  <a16:creationId xmlns:a16="http://schemas.microsoft.com/office/drawing/2014/main" id="{79D86230-5517-4E55-BFAB-C831B839B68A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6302980" y="215900"/>
              <a:ext cx="101600" cy="101600"/>
            </a:xfrm>
            <a:prstGeom prst="ellipse">
              <a:avLst/>
            </a:prstGeom>
            <a:noFill/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84A9AC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3" name="Oval 572">
              <a:hlinkClick r:id="rId30" action="ppaction://hlinksldjump" tooltip="283,12,Solution method: Pontryagin’s maximum principle,9"/>
              <a:extLst>
                <a:ext uri="{FF2B5EF4-FFF2-40B4-BE49-F238E27FC236}">
                  <a16:creationId xmlns:a16="http://schemas.microsoft.com/office/drawing/2014/main" id="{B77F3704-1D04-4F9B-B196-081E35F3DFAB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6656010" y="215900"/>
              <a:ext cx="101600" cy="101600"/>
            </a:xfrm>
            <a:prstGeom prst="ellipse">
              <a:avLst/>
            </a:prstGeom>
            <a:noFill/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84A9AC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4" name="Oval 573">
              <a:hlinkClick r:id="rId31" action="ppaction://hlinksldjump" tooltip="308,14,Slide 14,10"/>
              <a:extLst>
                <a:ext uri="{FF2B5EF4-FFF2-40B4-BE49-F238E27FC236}">
                  <a16:creationId xmlns:a16="http://schemas.microsoft.com/office/drawing/2014/main" id="{0E3595D3-13DB-41E4-BAA5-FF5A464BB5B2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7009040" y="215900"/>
              <a:ext cx="101600" cy="101600"/>
            </a:xfrm>
            <a:prstGeom prst="ellipse">
              <a:avLst/>
            </a:prstGeom>
            <a:noFill/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84A9AC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5" name="Oval 574">
              <a:hlinkClick r:id="rId32" action="ppaction://hlinksldjump" tooltip="286,15,Numerical example,11"/>
              <a:extLst>
                <a:ext uri="{FF2B5EF4-FFF2-40B4-BE49-F238E27FC236}">
                  <a16:creationId xmlns:a16="http://schemas.microsoft.com/office/drawing/2014/main" id="{7E6435F4-02E6-4056-9A73-C6DE744E1EBE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7362069" y="215900"/>
              <a:ext cx="101600" cy="101600"/>
            </a:xfrm>
            <a:prstGeom prst="ellipse">
              <a:avLst/>
            </a:prstGeom>
            <a:noFill/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84A9AC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6" name="Oval 575">
              <a:hlinkClick r:id="rId33" action="ppaction://hlinksldjump" tooltip="303,16,Numerical example (cont.),12"/>
              <a:extLst>
                <a:ext uri="{FF2B5EF4-FFF2-40B4-BE49-F238E27FC236}">
                  <a16:creationId xmlns:a16="http://schemas.microsoft.com/office/drawing/2014/main" id="{9C8905FF-4D1F-4B0E-AB81-4CA8DFAB8823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7715099" y="215900"/>
              <a:ext cx="101600" cy="101600"/>
            </a:xfrm>
            <a:prstGeom prst="ellipse">
              <a:avLst/>
            </a:prstGeom>
            <a:noFill/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84A9AC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7" name="TextBox 576">
              <a:hlinkClick r:id="rId34" action="ppaction://hlinksldjump" tooltip="263,18,Summary and ongoing work,13"/>
              <a:extLst>
                <a:ext uri="{FF2B5EF4-FFF2-40B4-BE49-F238E27FC236}">
                  <a16:creationId xmlns:a16="http://schemas.microsoft.com/office/drawing/2014/main" id="{4F36B2BB-00D3-4A38-B787-AA0B01B50035}"/>
                </a:ext>
              </a:extLst>
            </p:cNvPr>
            <p:cNvSpPr txBox="1"/>
            <p:nvPr>
              <p:custDataLst>
                <p:tags r:id="rId17"/>
              </p:custDataLst>
            </p:nvPr>
          </p:nvSpPr>
          <p:spPr>
            <a:xfrm>
              <a:off x="8245928" y="38100"/>
              <a:ext cx="771071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84A9AC"/>
                  </a:solidFill>
                  <a:latin typeface="Calibri" panose="020F0502020204030204" pitchFamily="34" charset="0"/>
                </a:rPr>
                <a:t>Summary</a:t>
              </a:r>
            </a:p>
          </p:txBody>
        </p:sp>
        <p:sp>
          <p:nvSpPr>
            <p:cNvPr id="578" name="Oval 577">
              <a:hlinkClick r:id="rId34" action="ppaction://hlinksldjump" tooltip="263,18,Summary and ongoing work,13"/>
              <a:extLst>
                <a:ext uri="{FF2B5EF4-FFF2-40B4-BE49-F238E27FC236}">
                  <a16:creationId xmlns:a16="http://schemas.microsoft.com/office/drawing/2014/main" id="{49BD39E2-7325-4B13-8332-AE47F7369B77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8452152" y="215900"/>
              <a:ext cx="101600" cy="101600"/>
            </a:xfrm>
            <a:prstGeom prst="ellipse">
              <a:avLst/>
            </a:prstGeom>
            <a:noFill/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84A9AC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9" name="Oval 578">
              <a:hlinkClick r:id="rId35" action="ppaction://hlinksldjump" tooltip="309,19,Thank you!,14"/>
              <a:extLst>
                <a:ext uri="{FF2B5EF4-FFF2-40B4-BE49-F238E27FC236}">
                  <a16:creationId xmlns:a16="http://schemas.microsoft.com/office/drawing/2014/main" id="{58EBB7EB-6323-415A-8A85-E869645635D9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8709176" y="215900"/>
              <a:ext cx="101600" cy="101600"/>
            </a:xfrm>
            <a:prstGeom prst="ellipse">
              <a:avLst/>
            </a:prstGeom>
            <a:noFill/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84A9AC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itle 1">
            <a:extLst>
              <a:ext uri="{FF2B5EF4-FFF2-40B4-BE49-F238E27FC236}">
                <a16:creationId xmlns:a16="http://schemas.microsoft.com/office/drawing/2014/main" id="{15BDE0D2-AFAE-4C46-9A17-97FE15C2C0B0}"/>
              </a:ext>
            </a:extLst>
          </p:cNvPr>
          <p:cNvSpPr txBox="1">
            <a:spLocks/>
          </p:cNvSpPr>
          <p:nvPr/>
        </p:nvSpPr>
        <p:spPr>
          <a:xfrm>
            <a:off x="0" y="365126"/>
            <a:ext cx="12192000" cy="1101194"/>
          </a:xfrm>
          <a:prstGeom prst="rect">
            <a:avLst/>
          </a:prstGeom>
          <a:solidFill>
            <a:srgbClr val="20405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E7DFD5"/>
                </a:solidFill>
              </a:rPr>
              <a:t>Optimal guidance: Actuators stay in domain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C047EE5-D9C9-4EB8-9818-5359351C1C8F}"/>
              </a:ext>
            </a:extLst>
          </p:cNvPr>
          <p:cNvSpPr txBox="1"/>
          <p:nvPr/>
        </p:nvSpPr>
        <p:spPr>
          <a:xfrm>
            <a:off x="0" y="0"/>
            <a:ext cx="32487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84A9AC"/>
                </a:solidFill>
              </a:rPr>
              <a:t>Sheng Cheng and Derek A. Paley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31D08C7-13F9-497F-AC2E-50C0E2A1F9C5}"/>
              </a:ext>
            </a:extLst>
          </p:cNvPr>
          <p:cNvSpPr txBox="1"/>
          <p:nvPr/>
        </p:nvSpPr>
        <p:spPr>
          <a:xfrm>
            <a:off x="8948509" y="-4144"/>
            <a:ext cx="32487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84A9AC"/>
                </a:solidFill>
              </a:rPr>
              <a:t>American Control Conference 2020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E61DEF-DDA9-4AF2-B28E-9EEEE117B1F1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179" y="3899524"/>
            <a:ext cx="4843383" cy="18155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E0721B1-700A-40E0-BF8E-A20259A1C8F7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067" y="3899524"/>
            <a:ext cx="4854265" cy="1819656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416BEAD-CFD0-4BF0-91B1-9ED28A6F0C48}"/>
              </a:ext>
            </a:extLst>
          </p:cNvPr>
          <p:cNvSpPr txBox="1">
            <a:spLocks/>
          </p:cNvSpPr>
          <p:nvPr/>
        </p:nvSpPr>
        <p:spPr>
          <a:xfrm>
            <a:off x="913950" y="3153603"/>
            <a:ext cx="10515600" cy="11455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Problem (P) does not have an explicit constraint on actuators staying within the spatial domain.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B8629AE-839A-417E-B361-7EAE213E4E5E}"/>
              </a:ext>
            </a:extLst>
          </p:cNvPr>
          <p:cNvSpPr txBox="1">
            <a:spLocks/>
          </p:cNvSpPr>
          <p:nvPr/>
        </p:nvSpPr>
        <p:spPr>
          <a:xfrm>
            <a:off x="913950" y="5623499"/>
            <a:ext cx="10515600" cy="8693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An optimal guidance will guarantee the actuators to stay within the spatial domain under certain conditions.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BD9079B-BDC9-42EA-9D9A-E880F2719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ECE6C-4928-403C-811D-4D02CD9F50F1}" type="slidenum">
              <a:rPr lang="en-US" smtClean="0"/>
              <a:t>7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F98F0B6-915F-46C4-9307-E1AF65B57D26}"/>
              </a:ext>
            </a:extLst>
          </p:cNvPr>
          <p:cNvSpPr/>
          <p:nvPr/>
        </p:nvSpPr>
        <p:spPr>
          <a:xfrm>
            <a:off x="9502741" y="4191861"/>
            <a:ext cx="95891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/>
              <a:t>☹️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C6ED9C6-682A-4631-8807-04F5A6D7FA7E}"/>
              </a:ext>
            </a:extLst>
          </p:cNvPr>
          <p:cNvSpPr/>
          <p:nvPr/>
        </p:nvSpPr>
        <p:spPr>
          <a:xfrm>
            <a:off x="4455176" y="4191862"/>
            <a:ext cx="88834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333333"/>
                </a:solidFill>
                <a:latin typeface="Segoe UI Emoji" panose="020B0502040204020203" pitchFamily="34" charset="0"/>
              </a:rPr>
              <a:t>🙂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8D43C3-CFC4-449E-A547-25286E874007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2338161" y="1528662"/>
            <a:ext cx="9762066" cy="159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709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745DF7F2-DBD4-41AC-BBD9-CE9D201FAD0F}"/>
              </a:ext>
            </a:extLst>
          </p:cNvPr>
          <p:cNvSpPr/>
          <p:nvPr/>
        </p:nvSpPr>
        <p:spPr>
          <a:xfrm>
            <a:off x="0" y="-4144"/>
            <a:ext cx="12192000" cy="378792"/>
          </a:xfrm>
          <a:prstGeom prst="rect">
            <a:avLst/>
          </a:prstGeom>
          <a:solidFill>
            <a:srgbClr val="3B6978"/>
          </a:solidFill>
          <a:ln>
            <a:solidFill>
              <a:srgbClr val="3B69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7329EA29-F42F-4F4D-B630-74FCC1DD86BC}"/>
              </a:ext>
            </a:extLst>
          </p:cNvPr>
          <p:cNvSpPr txBox="1">
            <a:spLocks/>
          </p:cNvSpPr>
          <p:nvPr/>
        </p:nvSpPr>
        <p:spPr>
          <a:xfrm>
            <a:off x="0" y="365126"/>
            <a:ext cx="12192000" cy="1101194"/>
          </a:xfrm>
          <a:prstGeom prst="rect">
            <a:avLst/>
          </a:prstGeom>
          <a:solidFill>
            <a:srgbClr val="20405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E7DFD5"/>
                </a:solidFill>
              </a:rPr>
              <a:t>Optimal guidance: Actuator stay in domain (cont.)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56037A3-98D0-47E6-B71E-5C5D0D534C66}"/>
              </a:ext>
            </a:extLst>
          </p:cNvPr>
          <p:cNvSpPr txBox="1"/>
          <p:nvPr/>
        </p:nvSpPr>
        <p:spPr>
          <a:xfrm>
            <a:off x="0" y="0"/>
            <a:ext cx="32487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84A9AC"/>
                </a:solidFill>
              </a:rPr>
              <a:t>Sheng Cheng and Derek A. Paley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54358B8-8A76-4B78-B765-C598D7B4AC62}"/>
              </a:ext>
            </a:extLst>
          </p:cNvPr>
          <p:cNvSpPr txBox="1"/>
          <p:nvPr/>
        </p:nvSpPr>
        <p:spPr>
          <a:xfrm>
            <a:off x="8948509" y="-4144"/>
            <a:ext cx="32487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84A9AC"/>
                </a:solidFill>
              </a:rPr>
              <a:t>American Control Conference 2020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416BEAD-CFD0-4BF0-91B1-9ED28A6F0C48}"/>
              </a:ext>
            </a:extLst>
          </p:cNvPr>
          <p:cNvSpPr txBox="1">
            <a:spLocks/>
          </p:cNvSpPr>
          <p:nvPr/>
        </p:nvSpPr>
        <p:spPr>
          <a:xfrm>
            <a:off x="838200" y="1690688"/>
            <a:ext cx="10515600" cy="347807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Theorem</a:t>
            </a:r>
            <a:r>
              <a:rPr lang="en-US" dirty="0"/>
              <a:t> Consider problem (P) with the following assumptions: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Single integrator dynamics of the actuators: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State running cost of the actuators is zero: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Initial locations of the actuators are in domain: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Either, terminal locations are in domain:</a:t>
            </a:r>
          </a:p>
          <a:p>
            <a:pPr marL="0" indent="0">
              <a:buNone/>
            </a:pPr>
            <a:r>
              <a:rPr lang="en-US" dirty="0"/>
              <a:t>             or, no terminal cost for the actuators: </a:t>
            </a:r>
          </a:p>
          <a:p>
            <a:pPr marL="0" indent="0">
              <a:buNone/>
            </a:pPr>
            <a:r>
              <a:rPr lang="en-US" dirty="0"/>
              <a:t>Then, any guidance that steers the mobile actuators </a:t>
            </a:r>
            <a:r>
              <a:rPr lang="en-US" b="1" dirty="0"/>
              <a:t>out</a:t>
            </a:r>
            <a:r>
              <a:rPr lang="en-US" dirty="0"/>
              <a:t> of the domain is </a:t>
            </a:r>
            <a:r>
              <a:rPr lang="en-US" b="1" dirty="0"/>
              <a:t>not</a:t>
            </a:r>
            <a:r>
              <a:rPr lang="en-US" dirty="0"/>
              <a:t> optimal.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32CF9E-35A6-49F4-BC10-73DEDBC510C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205633" y="2626115"/>
            <a:ext cx="762066" cy="2667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72FE3B-C793-446C-A47F-1D6161951F7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294057" y="3051458"/>
            <a:ext cx="1630822" cy="3353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D5EAF7-717E-4001-95C3-161C0E6C007B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204348" y="3499087"/>
            <a:ext cx="1143099" cy="3581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5FF3A2-7A1E-472E-A8AC-BEE07E1595DF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304141" y="3945152"/>
            <a:ext cx="876376" cy="388654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3607BF3-49EA-47A7-9D80-E18879BC1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ECE6C-4928-403C-811D-4D02CD9F50F1}" type="slidenum">
              <a:rPr lang="en-US" smtClean="0"/>
              <a:t>8</a:t>
            </a:fld>
            <a:endParaRPr lang="en-US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CD52389-ABA8-49DB-90D0-8565FF3EF259}"/>
              </a:ext>
            </a:extLst>
          </p:cNvPr>
          <p:cNvSpPr txBox="1"/>
          <p:nvPr/>
        </p:nvSpPr>
        <p:spPr>
          <a:xfrm>
            <a:off x="838200" y="5195166"/>
            <a:ext cx="101972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Sketch of proof: </a:t>
            </a:r>
          </a:p>
          <a:p>
            <a:pPr marL="457200" indent="-457200">
              <a:buAutoNum type="arabicPeriod"/>
            </a:pPr>
            <a:r>
              <a:rPr lang="en-US" sz="2000" i="1" dirty="0"/>
              <a:t>Start with arbitrary guidance that steers one actuator outside the domain. </a:t>
            </a:r>
          </a:p>
          <a:p>
            <a:pPr marL="457200" indent="-457200">
              <a:buAutoNum type="arabicPeriod"/>
            </a:pPr>
            <a:r>
              <a:rPr lang="en-US" sz="2000" i="1" dirty="0"/>
              <a:t>Construct the second guidance that always restricts the actuator in the domain using first guidance. </a:t>
            </a:r>
          </a:p>
          <a:p>
            <a:pPr marL="457200" indent="-457200">
              <a:buAutoNum type="arabicPeriod"/>
            </a:pPr>
            <a:r>
              <a:rPr lang="en-US" sz="2000" i="1" dirty="0"/>
              <a:t>The second guidance always incurs smaller cost than the first guidance.</a:t>
            </a:r>
          </a:p>
          <a:p>
            <a:endParaRPr lang="en-US" sz="2000" dirty="0"/>
          </a:p>
        </p:txBody>
      </p:sp>
      <p:grpSp>
        <p:nvGrpSpPr>
          <p:cNvPr id="580" name="Group 579">
            <a:extLst>
              <a:ext uri="{FF2B5EF4-FFF2-40B4-BE49-F238E27FC236}">
                <a16:creationId xmlns:a16="http://schemas.microsoft.com/office/drawing/2014/main" id="{71A7CC68-EE80-4C71-A32D-506077D900D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2857500" y="38100"/>
            <a:ext cx="6159499" cy="279400"/>
            <a:chOff x="2857500" y="38100"/>
            <a:chExt cx="6159499" cy="279400"/>
          </a:xfrm>
        </p:grpSpPr>
        <p:sp>
          <p:nvSpPr>
            <p:cNvPr id="562" name="TextBox 561">
              <a:hlinkClick r:id="rId25" action="ppaction://hlinksldjump" tooltip="257,2,Motivation,1"/>
              <a:extLst>
                <a:ext uri="{FF2B5EF4-FFF2-40B4-BE49-F238E27FC236}">
                  <a16:creationId xmlns:a16="http://schemas.microsoft.com/office/drawing/2014/main" id="{B2310B9E-A23B-4D9B-B08A-1486DBF8471A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2857500" y="38100"/>
              <a:ext cx="1669143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84A9AC"/>
                  </a:solidFill>
                  <a:latin typeface="Calibri" panose="020F0502020204030204" pitchFamily="34" charset="0"/>
                </a:rPr>
                <a:t>Introduction</a:t>
              </a:r>
            </a:p>
          </p:txBody>
        </p:sp>
        <p:sp>
          <p:nvSpPr>
            <p:cNvPr id="563" name="Oval 562">
              <a:hlinkClick r:id="rId25" action="ppaction://hlinksldjump" tooltip="257,2,Motivation,1"/>
              <a:extLst>
                <a:ext uri="{FF2B5EF4-FFF2-40B4-BE49-F238E27FC236}">
                  <a16:creationId xmlns:a16="http://schemas.microsoft.com/office/drawing/2014/main" id="{0D82CF82-8D78-41E8-B6C1-1546F9DEA7FA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3140529" y="215900"/>
              <a:ext cx="101600" cy="101600"/>
            </a:xfrm>
            <a:prstGeom prst="ellipse">
              <a:avLst/>
            </a:prstGeom>
            <a:solidFill>
              <a:srgbClr val="84A9AC"/>
            </a:solidFill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4" name="Oval 563">
              <a:hlinkClick r:id="rId26" action="ppaction://hlinksldjump" tooltip="301,3,Slide 3,2"/>
              <a:extLst>
                <a:ext uri="{FF2B5EF4-FFF2-40B4-BE49-F238E27FC236}">
                  <a16:creationId xmlns:a16="http://schemas.microsoft.com/office/drawing/2014/main" id="{0DF3B8AD-44FD-4855-A846-43FBB63F4A5C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3474357" y="215900"/>
              <a:ext cx="101600" cy="101600"/>
            </a:xfrm>
            <a:prstGeom prst="ellipse">
              <a:avLst/>
            </a:prstGeom>
            <a:solidFill>
              <a:srgbClr val="84A9AC"/>
            </a:solidFill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5" name="Oval 564">
              <a:hlinkClick r:id="rId27" action="ppaction://hlinksldjump" tooltip="259,4,Infinite-dimensional system: LQR,3"/>
              <a:extLst>
                <a:ext uri="{FF2B5EF4-FFF2-40B4-BE49-F238E27FC236}">
                  <a16:creationId xmlns:a16="http://schemas.microsoft.com/office/drawing/2014/main" id="{69AAB8BE-8B2D-4F11-ACF5-77790CE50ADB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3808186" y="215900"/>
              <a:ext cx="101600" cy="101600"/>
            </a:xfrm>
            <a:prstGeom prst="ellipse">
              <a:avLst/>
            </a:prstGeom>
            <a:solidFill>
              <a:srgbClr val="84A9AC"/>
            </a:solidFill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6" name="Oval 565">
              <a:hlinkClick r:id="rId28" action="ppaction://hlinksldjump" tooltip="278,5,Infinite-dimensional system: LQR (cont.),4"/>
              <a:extLst>
                <a:ext uri="{FF2B5EF4-FFF2-40B4-BE49-F238E27FC236}">
                  <a16:creationId xmlns:a16="http://schemas.microsoft.com/office/drawing/2014/main" id="{371A23F1-47B6-4173-BBD8-7A607191CA9D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4142014" y="215900"/>
              <a:ext cx="101600" cy="101600"/>
            </a:xfrm>
            <a:prstGeom prst="ellipse">
              <a:avLst/>
            </a:prstGeom>
            <a:solidFill>
              <a:srgbClr val="84A9AC"/>
            </a:solidFill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7" name="TextBox 566">
              <a:hlinkClick r:id="rId29" action="ppaction://hlinksldjump" tooltip="260,6,Problem formulation,5"/>
              <a:extLst>
                <a:ext uri="{FF2B5EF4-FFF2-40B4-BE49-F238E27FC236}">
                  <a16:creationId xmlns:a16="http://schemas.microsoft.com/office/drawing/2014/main" id="{2F556F93-36B4-4D8D-A23C-BE94EF4E19A9}"/>
                </a:ext>
              </a:extLst>
            </p:cNvPr>
            <p:cNvSpPr txBox="1"/>
            <p:nvPr>
              <p:custDataLst>
                <p:tags r:id="rId7"/>
              </p:custDataLst>
            </p:nvPr>
          </p:nvSpPr>
          <p:spPr>
            <a:xfrm>
              <a:off x="4653643" y="38100"/>
              <a:ext cx="1220107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E7DFD5"/>
                  </a:solidFill>
                  <a:latin typeface="Calibri" panose="020F0502020204030204" pitchFamily="34" charset="0"/>
                </a:rPr>
                <a:t>Formulation</a:t>
              </a:r>
            </a:p>
          </p:txBody>
        </p:sp>
        <p:sp>
          <p:nvSpPr>
            <p:cNvPr id="568" name="Oval 567">
              <a:hlinkClick r:id="rId29" action="ppaction://hlinksldjump" tooltip="260,6,Problem formulation,5"/>
              <a:extLst>
                <a:ext uri="{FF2B5EF4-FFF2-40B4-BE49-F238E27FC236}">
                  <a16:creationId xmlns:a16="http://schemas.microsoft.com/office/drawing/2014/main" id="{CC71265D-FB64-440D-80A0-735416145196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4907870" y="215900"/>
              <a:ext cx="101600" cy="101600"/>
            </a:xfrm>
            <a:prstGeom prst="ellipse">
              <a:avLst/>
            </a:prstGeom>
            <a:solidFill>
              <a:srgbClr val="84A9AC"/>
            </a:solidFill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9" name="Oval 568">
              <a:hlinkClick r:id="rId30" action="ppaction://hlinksldjump" tooltip="281,7,Optimal guidance: Actuator restricted to domain,6"/>
              <a:extLst>
                <a:ext uri="{FF2B5EF4-FFF2-40B4-BE49-F238E27FC236}">
                  <a16:creationId xmlns:a16="http://schemas.microsoft.com/office/drawing/2014/main" id="{7AFC92D2-CEFD-4C8A-BC6B-C2D98D9565BD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5212897" y="215900"/>
              <a:ext cx="101600" cy="101600"/>
            </a:xfrm>
            <a:prstGeom prst="ellipse">
              <a:avLst/>
            </a:prstGeom>
            <a:solidFill>
              <a:srgbClr val="84A9AC"/>
            </a:solidFill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0" name="Oval 569">
              <a:hlinkClick r:id="rId31" action="ppaction://hlinksldjump" tooltip="282,8,Optimal guidance: Actuator restricted to domain (cont.),7"/>
              <a:extLst>
                <a:ext uri="{FF2B5EF4-FFF2-40B4-BE49-F238E27FC236}">
                  <a16:creationId xmlns:a16="http://schemas.microsoft.com/office/drawing/2014/main" id="{9EF4113A-D2FF-40F1-A94B-1104B2D31FB5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5517923" y="215900"/>
              <a:ext cx="101600" cy="101600"/>
            </a:xfrm>
            <a:prstGeom prst="ellipse">
              <a:avLst/>
            </a:prstGeom>
            <a:solidFill>
              <a:srgbClr val="E7DFD5"/>
            </a:solidFill>
            <a:ln w="12700" cap="flat" cmpd="dbl" algn="ctr">
              <a:solidFill>
                <a:srgbClr val="E7DFD5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1" name="TextBox 570">
              <a:hlinkClick r:id="rId32" action="ppaction://hlinksldjump" tooltip="269,11,Solution method: Approximated problem,8"/>
              <a:extLst>
                <a:ext uri="{FF2B5EF4-FFF2-40B4-BE49-F238E27FC236}">
                  <a16:creationId xmlns:a16="http://schemas.microsoft.com/office/drawing/2014/main" id="{4B1F2B90-34E6-40D0-872E-0B80CF6DA98E}"/>
                </a:ext>
              </a:extLst>
            </p:cNvPr>
            <p:cNvSpPr txBox="1"/>
            <p:nvPr>
              <p:custDataLst>
                <p:tags r:id="rId11"/>
              </p:custDataLst>
            </p:nvPr>
          </p:nvSpPr>
          <p:spPr>
            <a:xfrm>
              <a:off x="6000750" y="38100"/>
              <a:ext cx="2118179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84A9AC"/>
                  </a:solidFill>
                  <a:latin typeface="Calibri" panose="020F0502020204030204" pitchFamily="34" charset="0"/>
                </a:rPr>
                <a:t>Solution method</a:t>
              </a:r>
            </a:p>
          </p:txBody>
        </p:sp>
        <p:sp>
          <p:nvSpPr>
            <p:cNvPr id="572" name="Oval 571">
              <a:hlinkClick r:id="rId32" action="ppaction://hlinksldjump" tooltip="269,11,Solution method: Approximated problem,8"/>
              <a:extLst>
                <a:ext uri="{FF2B5EF4-FFF2-40B4-BE49-F238E27FC236}">
                  <a16:creationId xmlns:a16="http://schemas.microsoft.com/office/drawing/2014/main" id="{26F0A383-20D7-4DE4-85B9-1DC2B112023C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6302980" y="215900"/>
              <a:ext cx="101600" cy="101600"/>
            </a:xfrm>
            <a:prstGeom prst="ellipse">
              <a:avLst/>
            </a:prstGeom>
            <a:noFill/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84A9AC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3" name="Oval 572">
              <a:hlinkClick r:id="rId33" action="ppaction://hlinksldjump" tooltip="283,12,Solution method: Pontryagin’s maximum principle,9"/>
              <a:extLst>
                <a:ext uri="{FF2B5EF4-FFF2-40B4-BE49-F238E27FC236}">
                  <a16:creationId xmlns:a16="http://schemas.microsoft.com/office/drawing/2014/main" id="{24DB679F-B970-4191-A535-4CEA510CFA55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6656010" y="215900"/>
              <a:ext cx="101600" cy="101600"/>
            </a:xfrm>
            <a:prstGeom prst="ellipse">
              <a:avLst/>
            </a:prstGeom>
            <a:noFill/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84A9AC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4" name="Oval 573">
              <a:hlinkClick r:id="rId34" action="ppaction://hlinksldjump" tooltip="308,14,Slide 14,10"/>
              <a:extLst>
                <a:ext uri="{FF2B5EF4-FFF2-40B4-BE49-F238E27FC236}">
                  <a16:creationId xmlns:a16="http://schemas.microsoft.com/office/drawing/2014/main" id="{AF4F6EAA-7D46-4530-89AA-10FFDFF4B695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7009040" y="215900"/>
              <a:ext cx="101600" cy="101600"/>
            </a:xfrm>
            <a:prstGeom prst="ellipse">
              <a:avLst/>
            </a:prstGeom>
            <a:noFill/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84A9AC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5" name="Oval 574">
              <a:hlinkClick r:id="rId35" action="ppaction://hlinksldjump" tooltip="286,15,Numerical example,11"/>
              <a:extLst>
                <a:ext uri="{FF2B5EF4-FFF2-40B4-BE49-F238E27FC236}">
                  <a16:creationId xmlns:a16="http://schemas.microsoft.com/office/drawing/2014/main" id="{BACBE9EF-C978-42D8-8CB4-23A58BBF4F25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7362069" y="215900"/>
              <a:ext cx="101600" cy="101600"/>
            </a:xfrm>
            <a:prstGeom prst="ellipse">
              <a:avLst/>
            </a:prstGeom>
            <a:noFill/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84A9AC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6" name="Oval 575">
              <a:hlinkClick r:id="rId36" action="ppaction://hlinksldjump" tooltip="303,16,Numerical example (cont.),12"/>
              <a:extLst>
                <a:ext uri="{FF2B5EF4-FFF2-40B4-BE49-F238E27FC236}">
                  <a16:creationId xmlns:a16="http://schemas.microsoft.com/office/drawing/2014/main" id="{19141428-59C8-46D9-B5D0-F623BD3728AE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7715099" y="215900"/>
              <a:ext cx="101600" cy="101600"/>
            </a:xfrm>
            <a:prstGeom prst="ellipse">
              <a:avLst/>
            </a:prstGeom>
            <a:noFill/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84A9AC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7" name="TextBox 576">
              <a:hlinkClick r:id="rId37" action="ppaction://hlinksldjump" tooltip="263,18,Summary and ongoing work,13"/>
              <a:extLst>
                <a:ext uri="{FF2B5EF4-FFF2-40B4-BE49-F238E27FC236}">
                  <a16:creationId xmlns:a16="http://schemas.microsoft.com/office/drawing/2014/main" id="{86DC4FF1-E676-498F-AB5C-B6F992C0F017}"/>
                </a:ext>
              </a:extLst>
            </p:cNvPr>
            <p:cNvSpPr txBox="1"/>
            <p:nvPr>
              <p:custDataLst>
                <p:tags r:id="rId17"/>
              </p:custDataLst>
            </p:nvPr>
          </p:nvSpPr>
          <p:spPr>
            <a:xfrm>
              <a:off x="8245928" y="38100"/>
              <a:ext cx="771071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84A9AC"/>
                  </a:solidFill>
                  <a:latin typeface="Calibri" panose="020F0502020204030204" pitchFamily="34" charset="0"/>
                </a:rPr>
                <a:t>Summary</a:t>
              </a:r>
            </a:p>
          </p:txBody>
        </p:sp>
        <p:sp>
          <p:nvSpPr>
            <p:cNvPr id="578" name="Oval 577">
              <a:hlinkClick r:id="rId37" action="ppaction://hlinksldjump" tooltip="263,18,Summary and ongoing work,13"/>
              <a:extLst>
                <a:ext uri="{FF2B5EF4-FFF2-40B4-BE49-F238E27FC236}">
                  <a16:creationId xmlns:a16="http://schemas.microsoft.com/office/drawing/2014/main" id="{0453AAF1-2320-4139-9081-C265816D8BD1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8452152" y="215900"/>
              <a:ext cx="101600" cy="101600"/>
            </a:xfrm>
            <a:prstGeom prst="ellipse">
              <a:avLst/>
            </a:prstGeom>
            <a:noFill/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84A9AC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9" name="Oval 578">
              <a:hlinkClick r:id="rId38" action="ppaction://hlinksldjump" tooltip="309,19,Thank you!,14"/>
              <a:extLst>
                <a:ext uri="{FF2B5EF4-FFF2-40B4-BE49-F238E27FC236}">
                  <a16:creationId xmlns:a16="http://schemas.microsoft.com/office/drawing/2014/main" id="{024C745B-408F-48BB-8D43-3C8B95E499F5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8709176" y="215900"/>
              <a:ext cx="101600" cy="101600"/>
            </a:xfrm>
            <a:prstGeom prst="ellipse">
              <a:avLst/>
            </a:prstGeom>
            <a:noFill/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84A9AC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9025F049-E2EF-41D3-AA21-48BDDCD8D0FA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8117857" y="2146992"/>
            <a:ext cx="830652" cy="3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019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777BD2AE-27C2-4A27-9527-304E5711A6FA}"/>
              </a:ext>
            </a:extLst>
          </p:cNvPr>
          <p:cNvSpPr/>
          <p:nvPr/>
        </p:nvSpPr>
        <p:spPr>
          <a:xfrm>
            <a:off x="0" y="-4144"/>
            <a:ext cx="12192000" cy="378792"/>
          </a:xfrm>
          <a:prstGeom prst="rect">
            <a:avLst/>
          </a:prstGeom>
          <a:solidFill>
            <a:srgbClr val="3B6978"/>
          </a:solidFill>
          <a:ln>
            <a:solidFill>
              <a:srgbClr val="3B69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ACC373E8-3C53-4384-A57A-415CB390AE71}"/>
              </a:ext>
            </a:extLst>
          </p:cNvPr>
          <p:cNvSpPr txBox="1">
            <a:spLocks/>
          </p:cNvSpPr>
          <p:nvPr/>
        </p:nvSpPr>
        <p:spPr>
          <a:xfrm>
            <a:off x="0" y="365126"/>
            <a:ext cx="12192000" cy="1101194"/>
          </a:xfrm>
          <a:prstGeom prst="rect">
            <a:avLst/>
          </a:prstGeom>
          <a:solidFill>
            <a:srgbClr val="20405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E7DFD5"/>
                </a:solidFill>
              </a:rPr>
              <a:t>Solution method: Approximated problem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62D9831-7689-4F3E-A2E9-9BF74A360011}"/>
              </a:ext>
            </a:extLst>
          </p:cNvPr>
          <p:cNvSpPr txBox="1"/>
          <p:nvPr/>
        </p:nvSpPr>
        <p:spPr>
          <a:xfrm>
            <a:off x="0" y="0"/>
            <a:ext cx="32487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84A9AC"/>
                </a:solidFill>
              </a:rPr>
              <a:t>Sheng Cheng and Derek A. Paley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2282934-83FE-4A55-9B12-1968FF21B5C9}"/>
              </a:ext>
            </a:extLst>
          </p:cNvPr>
          <p:cNvSpPr txBox="1"/>
          <p:nvPr/>
        </p:nvSpPr>
        <p:spPr>
          <a:xfrm>
            <a:off x="8948509" y="-4144"/>
            <a:ext cx="32487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84A9AC"/>
                </a:solidFill>
              </a:rPr>
              <a:t>American Control Conference 2020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A52595-93D6-4DE7-887B-3238B97CF4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66214"/>
            <a:ext cx="10515600" cy="1037569"/>
          </a:xfrm>
        </p:spPr>
        <p:txBody>
          <a:bodyPr>
            <a:normAutofit/>
          </a:bodyPr>
          <a:lstStyle/>
          <a:p>
            <a:r>
              <a:rPr lang="en-US" dirty="0" err="1"/>
              <a:t>Galerkin</a:t>
            </a:r>
            <a:r>
              <a:rPr lang="en-US" dirty="0"/>
              <a:t> approximation</a:t>
            </a:r>
          </a:p>
          <a:p>
            <a:r>
              <a:rPr lang="en-US" dirty="0"/>
              <a:t>Consider the approximated version of the problem: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BC82E6B-5BCA-426A-BDD6-97218F2E88B1}"/>
              </a:ext>
            </a:extLst>
          </p:cNvPr>
          <p:cNvSpPr txBox="1">
            <a:spLocks/>
          </p:cNvSpPr>
          <p:nvPr/>
        </p:nvSpPr>
        <p:spPr>
          <a:xfrm>
            <a:off x="838200" y="4571056"/>
            <a:ext cx="10515600" cy="6066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   with approximated PDE-related cost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BE5190-FB36-44B7-9911-B93A2001FB9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26398" y="5026954"/>
            <a:ext cx="9739204" cy="8077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897EB245-42D9-4752-A0C0-D57837E678A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6080217"/>
                <a:ext cx="10515600" cy="60667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(P1-A) is not an LQR: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𝜉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b>
                    </m:sSub>
                  </m:oMath>
                </a14:m>
                <a:r>
                  <a:rPr lang="en-US" dirty="0"/>
                  <a:t> is a nonlinear function of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𝜉</m:t>
                    </m:r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897EB245-42D9-4752-A0C0-D57837E678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6080217"/>
                <a:ext cx="10515600" cy="606679"/>
              </a:xfrm>
              <a:prstGeom prst="rect">
                <a:avLst/>
              </a:prstGeom>
              <a:blipFill>
                <a:blip r:embed="rId23"/>
                <a:stretch>
                  <a:fillRect l="-1043" t="-14000" b="-9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DB79504-87BE-4353-AEC4-A672EF4F0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ECE6C-4928-403C-811D-4D02CD9F50F1}" type="slidenum">
              <a:rPr lang="en-US" smtClean="0"/>
              <a:t>9</a:t>
            </a:fld>
            <a:endParaRPr lang="en-US" dirty="0"/>
          </a:p>
        </p:txBody>
      </p:sp>
      <p:grpSp>
        <p:nvGrpSpPr>
          <p:cNvPr id="578" name="Group 577">
            <a:extLst>
              <a:ext uri="{FF2B5EF4-FFF2-40B4-BE49-F238E27FC236}">
                <a16:creationId xmlns:a16="http://schemas.microsoft.com/office/drawing/2014/main" id="{97718B32-1F5C-4E67-9308-7266B3282F27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2857500" y="38100"/>
            <a:ext cx="6159499" cy="279400"/>
            <a:chOff x="2857500" y="38100"/>
            <a:chExt cx="6159499" cy="279400"/>
          </a:xfrm>
        </p:grpSpPr>
        <p:sp>
          <p:nvSpPr>
            <p:cNvPr id="560" name="TextBox 559">
              <a:hlinkClick r:id="rId24" action="ppaction://hlinksldjump" tooltip="257,2,Motivation,1"/>
              <a:extLst>
                <a:ext uri="{FF2B5EF4-FFF2-40B4-BE49-F238E27FC236}">
                  <a16:creationId xmlns:a16="http://schemas.microsoft.com/office/drawing/2014/main" id="{094B64C7-74E3-49C9-ABDA-787FDB25B2B1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2857500" y="38100"/>
              <a:ext cx="1669143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84A9AC"/>
                  </a:solidFill>
                  <a:latin typeface="Calibri" panose="020F0502020204030204" pitchFamily="34" charset="0"/>
                </a:rPr>
                <a:t>Introduction</a:t>
              </a:r>
            </a:p>
          </p:txBody>
        </p:sp>
        <p:sp>
          <p:nvSpPr>
            <p:cNvPr id="561" name="Oval 560">
              <a:hlinkClick r:id="rId24" action="ppaction://hlinksldjump" tooltip="257,2,Motivation,1"/>
              <a:extLst>
                <a:ext uri="{FF2B5EF4-FFF2-40B4-BE49-F238E27FC236}">
                  <a16:creationId xmlns:a16="http://schemas.microsoft.com/office/drawing/2014/main" id="{578FEB94-5D56-4543-86B8-F62C0ECB75AD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3140529" y="215900"/>
              <a:ext cx="101600" cy="101600"/>
            </a:xfrm>
            <a:prstGeom prst="ellipse">
              <a:avLst/>
            </a:prstGeom>
            <a:solidFill>
              <a:srgbClr val="84A9AC"/>
            </a:solidFill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2" name="Oval 561">
              <a:hlinkClick r:id="rId25" action="ppaction://hlinksldjump" tooltip="301,3,Slide 3,2"/>
              <a:extLst>
                <a:ext uri="{FF2B5EF4-FFF2-40B4-BE49-F238E27FC236}">
                  <a16:creationId xmlns:a16="http://schemas.microsoft.com/office/drawing/2014/main" id="{F999742F-3BE0-4AC3-8D5D-FFDF346365C8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3474357" y="215900"/>
              <a:ext cx="101600" cy="101600"/>
            </a:xfrm>
            <a:prstGeom prst="ellipse">
              <a:avLst/>
            </a:prstGeom>
            <a:solidFill>
              <a:srgbClr val="84A9AC"/>
            </a:solidFill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3" name="Oval 562">
              <a:hlinkClick r:id="rId26" action="ppaction://hlinksldjump" tooltip="259,4,Infinite-dimensional system: LQR,3"/>
              <a:extLst>
                <a:ext uri="{FF2B5EF4-FFF2-40B4-BE49-F238E27FC236}">
                  <a16:creationId xmlns:a16="http://schemas.microsoft.com/office/drawing/2014/main" id="{B804A763-1BD3-4EED-B0FA-BAC70509D32F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3808186" y="215900"/>
              <a:ext cx="101600" cy="101600"/>
            </a:xfrm>
            <a:prstGeom prst="ellipse">
              <a:avLst/>
            </a:prstGeom>
            <a:solidFill>
              <a:srgbClr val="84A9AC"/>
            </a:solidFill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4" name="Oval 563">
              <a:hlinkClick r:id="rId27" action="ppaction://hlinksldjump" tooltip="278,5,Infinite-dimensional system: LQR (cont.),4"/>
              <a:extLst>
                <a:ext uri="{FF2B5EF4-FFF2-40B4-BE49-F238E27FC236}">
                  <a16:creationId xmlns:a16="http://schemas.microsoft.com/office/drawing/2014/main" id="{091BFD45-C9F7-40BB-AC81-38857C5675E2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4142014" y="215900"/>
              <a:ext cx="101600" cy="101600"/>
            </a:xfrm>
            <a:prstGeom prst="ellipse">
              <a:avLst/>
            </a:prstGeom>
            <a:solidFill>
              <a:srgbClr val="84A9AC"/>
            </a:solidFill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5" name="TextBox 564">
              <a:hlinkClick r:id="rId28" action="ppaction://hlinksldjump" tooltip="260,6,Problem formulation,5"/>
              <a:extLst>
                <a:ext uri="{FF2B5EF4-FFF2-40B4-BE49-F238E27FC236}">
                  <a16:creationId xmlns:a16="http://schemas.microsoft.com/office/drawing/2014/main" id="{AF2A3E2E-7766-4695-958C-29FBC58A544F}"/>
                </a:ext>
              </a:extLst>
            </p:cNvPr>
            <p:cNvSpPr txBox="1"/>
            <p:nvPr>
              <p:custDataLst>
                <p:tags r:id="rId7"/>
              </p:custDataLst>
            </p:nvPr>
          </p:nvSpPr>
          <p:spPr>
            <a:xfrm>
              <a:off x="4653643" y="38100"/>
              <a:ext cx="1220107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84A9AC"/>
                  </a:solidFill>
                  <a:latin typeface="Calibri" panose="020F0502020204030204" pitchFamily="34" charset="0"/>
                </a:rPr>
                <a:t>Formulation</a:t>
              </a:r>
            </a:p>
          </p:txBody>
        </p:sp>
        <p:sp>
          <p:nvSpPr>
            <p:cNvPr id="566" name="Oval 565">
              <a:hlinkClick r:id="rId28" action="ppaction://hlinksldjump" tooltip="260,6,Problem formulation,5"/>
              <a:extLst>
                <a:ext uri="{FF2B5EF4-FFF2-40B4-BE49-F238E27FC236}">
                  <a16:creationId xmlns:a16="http://schemas.microsoft.com/office/drawing/2014/main" id="{74C728B2-E92D-4BDA-9E91-65A2042A2A04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4907870" y="215900"/>
              <a:ext cx="101600" cy="101600"/>
            </a:xfrm>
            <a:prstGeom prst="ellipse">
              <a:avLst/>
            </a:prstGeom>
            <a:solidFill>
              <a:srgbClr val="84A9AC"/>
            </a:solidFill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7" name="Oval 566">
              <a:hlinkClick r:id="rId29" action="ppaction://hlinksldjump" tooltip="281,7,Optimal guidance: Actuator restricted to domain,6"/>
              <a:extLst>
                <a:ext uri="{FF2B5EF4-FFF2-40B4-BE49-F238E27FC236}">
                  <a16:creationId xmlns:a16="http://schemas.microsoft.com/office/drawing/2014/main" id="{78829A8B-B790-46BC-B63E-DFAF2D32801D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5212897" y="215900"/>
              <a:ext cx="101600" cy="101600"/>
            </a:xfrm>
            <a:prstGeom prst="ellipse">
              <a:avLst/>
            </a:prstGeom>
            <a:solidFill>
              <a:srgbClr val="84A9AC"/>
            </a:solidFill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8" name="Oval 567">
              <a:hlinkClick r:id="rId30" action="ppaction://hlinksldjump" tooltip="282,8,Optimal guidance: Actuator restricted to domain (cont.),7"/>
              <a:extLst>
                <a:ext uri="{FF2B5EF4-FFF2-40B4-BE49-F238E27FC236}">
                  <a16:creationId xmlns:a16="http://schemas.microsoft.com/office/drawing/2014/main" id="{ED353FF2-A4BD-465C-8E71-A3EB99FE7339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5517923" y="215900"/>
              <a:ext cx="101600" cy="101600"/>
            </a:xfrm>
            <a:prstGeom prst="ellipse">
              <a:avLst/>
            </a:prstGeom>
            <a:solidFill>
              <a:srgbClr val="84A9AC"/>
            </a:solidFill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9" name="TextBox 568">
              <a:hlinkClick r:id="rId31" action="ppaction://hlinksldjump" tooltip="269,11,Solution method: Approximated problem,8"/>
              <a:extLst>
                <a:ext uri="{FF2B5EF4-FFF2-40B4-BE49-F238E27FC236}">
                  <a16:creationId xmlns:a16="http://schemas.microsoft.com/office/drawing/2014/main" id="{912A6C63-5FC9-4ED6-95F7-8899F5C06A0F}"/>
                </a:ext>
              </a:extLst>
            </p:cNvPr>
            <p:cNvSpPr txBox="1"/>
            <p:nvPr>
              <p:custDataLst>
                <p:tags r:id="rId11"/>
              </p:custDataLst>
            </p:nvPr>
          </p:nvSpPr>
          <p:spPr>
            <a:xfrm>
              <a:off x="6000750" y="38100"/>
              <a:ext cx="2118179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E7DFD5"/>
                  </a:solidFill>
                  <a:latin typeface="Calibri" panose="020F0502020204030204" pitchFamily="34" charset="0"/>
                </a:rPr>
                <a:t>Solution method</a:t>
              </a:r>
            </a:p>
          </p:txBody>
        </p:sp>
        <p:sp>
          <p:nvSpPr>
            <p:cNvPr id="570" name="Oval 569">
              <a:hlinkClick r:id="rId31" action="ppaction://hlinksldjump" tooltip="269,11,Solution method: Approximated problem,8"/>
              <a:extLst>
                <a:ext uri="{FF2B5EF4-FFF2-40B4-BE49-F238E27FC236}">
                  <a16:creationId xmlns:a16="http://schemas.microsoft.com/office/drawing/2014/main" id="{3DC944E4-E08E-4332-9FB0-384ECF6576ED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6302980" y="215900"/>
              <a:ext cx="101600" cy="101600"/>
            </a:xfrm>
            <a:prstGeom prst="ellipse">
              <a:avLst/>
            </a:prstGeom>
            <a:solidFill>
              <a:srgbClr val="E7DFD5"/>
            </a:solidFill>
            <a:ln w="12700" cap="flat" cmpd="dbl" algn="ctr">
              <a:solidFill>
                <a:srgbClr val="E7DFD5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1" name="Oval 570">
              <a:hlinkClick r:id="rId32" action="ppaction://hlinksldjump" tooltip="283,12,Solution method: Pontryagin’s maximum principle,9"/>
              <a:extLst>
                <a:ext uri="{FF2B5EF4-FFF2-40B4-BE49-F238E27FC236}">
                  <a16:creationId xmlns:a16="http://schemas.microsoft.com/office/drawing/2014/main" id="{107A1849-9F6A-4143-9C07-59AD793E9502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6656010" y="215900"/>
              <a:ext cx="101600" cy="101600"/>
            </a:xfrm>
            <a:prstGeom prst="ellipse">
              <a:avLst/>
            </a:prstGeom>
            <a:noFill/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84A9AC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2" name="Oval 571">
              <a:hlinkClick r:id="rId33" action="ppaction://hlinksldjump" tooltip="308,14,Slide 14,10"/>
              <a:extLst>
                <a:ext uri="{FF2B5EF4-FFF2-40B4-BE49-F238E27FC236}">
                  <a16:creationId xmlns:a16="http://schemas.microsoft.com/office/drawing/2014/main" id="{E7FB693A-C939-4A10-A445-F191F189D5F4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7009040" y="215900"/>
              <a:ext cx="101600" cy="101600"/>
            </a:xfrm>
            <a:prstGeom prst="ellipse">
              <a:avLst/>
            </a:prstGeom>
            <a:noFill/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84A9AC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3" name="Oval 572">
              <a:hlinkClick r:id="rId34" action="ppaction://hlinksldjump" tooltip="286,15,Numerical example,11"/>
              <a:extLst>
                <a:ext uri="{FF2B5EF4-FFF2-40B4-BE49-F238E27FC236}">
                  <a16:creationId xmlns:a16="http://schemas.microsoft.com/office/drawing/2014/main" id="{69F428D2-56F8-4D5D-8806-0A987159B770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7362069" y="215900"/>
              <a:ext cx="101600" cy="101600"/>
            </a:xfrm>
            <a:prstGeom prst="ellipse">
              <a:avLst/>
            </a:prstGeom>
            <a:noFill/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84A9AC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4" name="Oval 573">
              <a:hlinkClick r:id="rId35" action="ppaction://hlinksldjump" tooltip="303,16,Numerical example (cont.),12"/>
              <a:extLst>
                <a:ext uri="{FF2B5EF4-FFF2-40B4-BE49-F238E27FC236}">
                  <a16:creationId xmlns:a16="http://schemas.microsoft.com/office/drawing/2014/main" id="{2E145E8F-6C31-42ED-9874-A92ADA73C20B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7715099" y="215900"/>
              <a:ext cx="101600" cy="101600"/>
            </a:xfrm>
            <a:prstGeom prst="ellipse">
              <a:avLst/>
            </a:prstGeom>
            <a:noFill/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84A9AC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5" name="TextBox 574">
              <a:hlinkClick r:id="rId36" action="ppaction://hlinksldjump" tooltip="263,18,Summary and ongoing work,13"/>
              <a:extLst>
                <a:ext uri="{FF2B5EF4-FFF2-40B4-BE49-F238E27FC236}">
                  <a16:creationId xmlns:a16="http://schemas.microsoft.com/office/drawing/2014/main" id="{31319891-89E5-4472-B1F7-8847220B1457}"/>
                </a:ext>
              </a:extLst>
            </p:cNvPr>
            <p:cNvSpPr txBox="1"/>
            <p:nvPr>
              <p:custDataLst>
                <p:tags r:id="rId17"/>
              </p:custDataLst>
            </p:nvPr>
          </p:nvSpPr>
          <p:spPr>
            <a:xfrm>
              <a:off x="8245928" y="38100"/>
              <a:ext cx="771071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84A9AC"/>
                  </a:solidFill>
                  <a:latin typeface="Calibri" panose="020F0502020204030204" pitchFamily="34" charset="0"/>
                </a:rPr>
                <a:t>Summary</a:t>
              </a:r>
            </a:p>
          </p:txBody>
        </p:sp>
        <p:sp>
          <p:nvSpPr>
            <p:cNvPr id="576" name="Oval 575">
              <a:hlinkClick r:id="rId36" action="ppaction://hlinksldjump" tooltip="263,18,Summary and ongoing work,13"/>
              <a:extLst>
                <a:ext uri="{FF2B5EF4-FFF2-40B4-BE49-F238E27FC236}">
                  <a16:creationId xmlns:a16="http://schemas.microsoft.com/office/drawing/2014/main" id="{C4AA17FD-1DB6-46CB-A994-0D7C057DE21B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8452152" y="215900"/>
              <a:ext cx="101600" cy="101600"/>
            </a:xfrm>
            <a:prstGeom prst="ellipse">
              <a:avLst/>
            </a:prstGeom>
            <a:noFill/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84A9AC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7" name="Oval 576">
              <a:hlinkClick r:id="rId37" action="ppaction://hlinksldjump" tooltip="309,19,Thank you!,14"/>
              <a:extLst>
                <a:ext uri="{FF2B5EF4-FFF2-40B4-BE49-F238E27FC236}">
                  <a16:creationId xmlns:a16="http://schemas.microsoft.com/office/drawing/2014/main" id="{B590FC3F-8F45-452A-92CD-162794125D83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8709176" y="215900"/>
              <a:ext cx="101600" cy="101600"/>
            </a:xfrm>
            <a:prstGeom prst="ellipse">
              <a:avLst/>
            </a:prstGeom>
            <a:noFill/>
            <a:ln w="12700" cap="flat" cmpd="dbl" algn="ctr">
              <a:solidFill>
                <a:srgbClr val="84A9AC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84A9AC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864FA970-DDCB-466A-9AA3-58E3829DAE9E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2380753" y="2731027"/>
            <a:ext cx="9358171" cy="1912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53092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-CONFIG__" val="Version20200227_2021 225 250 2 12 8 10 132;169;172 132;169;172 132;169;172 132;169;172 Calibri Oval 6 1 1 0 1 0 0 0 0 1 1 0 90;200;30 10;255;0 0 0 0 231;223;213 220;230;242 231;223;213 1 2 1 0 0 0 0 0 0 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OGRESS INDICATOR TITLE" val="PISectionnameHidden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OGRESS INDICATOR TITLE" val="Summary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OGRESS INDICATOR TITLE" val="Introduction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OGRESS INDICATOR TITLE" val="Formulation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12653</TotalTime>
  <Words>1059</Words>
  <Application>Microsoft Office PowerPoint</Application>
  <PresentationFormat>Widescreen</PresentationFormat>
  <Paragraphs>268</Paragraphs>
  <Slides>15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Cambria Math</vt:lpstr>
      <vt:lpstr>Segoe UI Emoji</vt:lpstr>
      <vt:lpstr>Office Theme</vt:lpstr>
      <vt:lpstr>PowerPoint Presentation</vt:lpstr>
      <vt:lpstr>Motivation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Control and estimation of a distributed parameter system with a team of mobile actuators and sensors</dc:title>
  <dc:creator>程 晟</dc:creator>
  <cp:lastModifiedBy>程 晟</cp:lastModifiedBy>
  <cp:revision>248</cp:revision>
  <dcterms:created xsi:type="dcterms:W3CDTF">2020-04-19T14:25:39Z</dcterms:created>
  <dcterms:modified xsi:type="dcterms:W3CDTF">2020-06-16T16:31:03Z</dcterms:modified>
</cp:coreProperties>
</file>